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2"/>
  </p:notesMasterIdLst>
  <p:handoutMasterIdLst>
    <p:handoutMasterId r:id="rId83"/>
  </p:handoutMasterIdLst>
  <p:sldIdLst>
    <p:sldId id="1208" r:id="rId2"/>
    <p:sldId id="1055" r:id="rId3"/>
    <p:sldId id="1056" r:id="rId4"/>
    <p:sldId id="1127" r:id="rId5"/>
    <p:sldId id="1126" r:id="rId6"/>
    <p:sldId id="1128" r:id="rId7"/>
    <p:sldId id="1129" r:id="rId8"/>
    <p:sldId id="1130" r:id="rId9"/>
    <p:sldId id="1131" r:id="rId10"/>
    <p:sldId id="1132" r:id="rId11"/>
    <p:sldId id="1133" r:id="rId12"/>
    <p:sldId id="1134" r:id="rId13"/>
    <p:sldId id="1135" r:id="rId14"/>
    <p:sldId id="1136" r:id="rId15"/>
    <p:sldId id="1137" r:id="rId16"/>
    <p:sldId id="1138" r:id="rId17"/>
    <p:sldId id="1139" r:id="rId18"/>
    <p:sldId id="1140" r:id="rId19"/>
    <p:sldId id="1141" r:id="rId20"/>
    <p:sldId id="1142" r:id="rId21"/>
    <p:sldId id="1143" r:id="rId22"/>
    <p:sldId id="1144" r:id="rId23"/>
    <p:sldId id="1145" r:id="rId24"/>
    <p:sldId id="1146" r:id="rId25"/>
    <p:sldId id="1147" r:id="rId26"/>
    <p:sldId id="1148" r:id="rId27"/>
    <p:sldId id="1149" r:id="rId28"/>
    <p:sldId id="1216" r:id="rId29"/>
    <p:sldId id="1150" r:id="rId30"/>
    <p:sldId id="1217" r:id="rId31"/>
    <p:sldId id="1153" r:id="rId32"/>
    <p:sldId id="1164" r:id="rId33"/>
    <p:sldId id="1165" r:id="rId34"/>
    <p:sldId id="1166" r:id="rId35"/>
    <p:sldId id="1218" r:id="rId36"/>
    <p:sldId id="1221" r:id="rId37"/>
    <p:sldId id="1222" r:id="rId38"/>
    <p:sldId id="1209" r:id="rId39"/>
    <p:sldId id="1214" r:id="rId40"/>
    <p:sldId id="1215" r:id="rId41"/>
    <p:sldId id="1220" r:id="rId42"/>
    <p:sldId id="1207" r:id="rId43"/>
    <p:sldId id="1167" r:id="rId44"/>
    <p:sldId id="1174" r:id="rId45"/>
    <p:sldId id="1223" r:id="rId46"/>
    <p:sldId id="1176" r:id="rId47"/>
    <p:sldId id="1175" r:id="rId48"/>
    <p:sldId id="1177" r:id="rId49"/>
    <p:sldId id="1178" r:id="rId50"/>
    <p:sldId id="1172" r:id="rId51"/>
    <p:sldId id="1173" r:id="rId52"/>
    <p:sldId id="1225" r:id="rId53"/>
    <p:sldId id="1154" r:id="rId54"/>
    <p:sldId id="1183" r:id="rId55"/>
    <p:sldId id="1184" r:id="rId56"/>
    <p:sldId id="1210" r:id="rId57"/>
    <p:sldId id="1185" r:id="rId58"/>
    <p:sldId id="1186" r:id="rId59"/>
    <p:sldId id="1187" r:id="rId60"/>
    <p:sldId id="1224" r:id="rId61"/>
    <p:sldId id="1191" r:id="rId62"/>
    <p:sldId id="1211" r:id="rId63"/>
    <p:sldId id="1192" r:id="rId64"/>
    <p:sldId id="1193" r:id="rId65"/>
    <p:sldId id="1194" r:id="rId66"/>
    <p:sldId id="1195" r:id="rId67"/>
    <p:sldId id="1212" r:id="rId68"/>
    <p:sldId id="1226" r:id="rId69"/>
    <p:sldId id="1196" r:id="rId70"/>
    <p:sldId id="1197" r:id="rId71"/>
    <p:sldId id="1198" r:id="rId72"/>
    <p:sldId id="1199" r:id="rId73"/>
    <p:sldId id="1200" r:id="rId74"/>
    <p:sldId id="1201" r:id="rId75"/>
    <p:sldId id="1202" r:id="rId76"/>
    <p:sldId id="1203" r:id="rId77"/>
    <p:sldId id="1204" r:id="rId78"/>
    <p:sldId id="1205" r:id="rId79"/>
    <p:sldId id="1213" r:id="rId80"/>
    <p:sldId id="1012" r:id="rId8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" initials="A" lastIdx="1" clrIdx="0">
    <p:extLst>
      <p:ext uri="{19B8F6BF-5375-455C-9EA6-DF929625EA0E}">
        <p15:presenceInfo xmlns:p15="http://schemas.microsoft.com/office/powerpoint/2012/main" userId="Al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8000"/>
    <a:srgbClr val="5CBDD0"/>
    <a:srgbClr val="53FFA1"/>
    <a:srgbClr val="2D60C7"/>
    <a:srgbClr val="84B5E5"/>
    <a:srgbClr val="4571FF"/>
    <a:srgbClr val="F6D7B8"/>
    <a:srgbClr val="EDB073"/>
    <a:srgbClr val="2C4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5831" autoAdjust="0"/>
  </p:normalViewPr>
  <p:slideViewPr>
    <p:cSldViewPr snapToGrid="0">
      <p:cViewPr varScale="1">
        <p:scale>
          <a:sx n="75" d="100"/>
          <a:sy n="75" d="100"/>
        </p:scale>
        <p:origin x="60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68" y="52"/>
      </p:cViewPr>
      <p:guideLst/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4T20:54:07.78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66F6-2A56-4AD8-8D5E-99E5D0942D6E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09FC5-A84D-4E9D-9CA7-AE31317BD2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0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33C742-EEDE-42F8-BBF4-DE6B17AF0E1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CCE01B-9CC7-41BF-A9F0-49896738A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to put block multi-vector algorithms?</a:t>
            </a:r>
          </a:p>
          <a:p>
            <a:r>
              <a:rPr lang="en-US" dirty="0" smtClean="0"/>
              <a:t>Percentage of Future</a:t>
            </a:r>
            <a:r>
              <a:rPr lang="en-US" baseline="0" dirty="0" smtClean="0"/>
              <a:t> Work</a:t>
            </a:r>
          </a:p>
          <a:p>
            <a:r>
              <a:rPr lang="en-US" baseline="0" dirty="0" smtClean="0"/>
              <a:t>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52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86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5034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33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29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011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4825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693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953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127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43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4347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1847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Shape 10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283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2925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Shape 108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2096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03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2213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4619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948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7021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344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550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3510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718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3225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58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1552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4049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4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5222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参数更新时不仅考虑当前梯度值，而且加上了一个积累项（冲量），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836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620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当梯度与冲量方向一致时，冲量项会增加，而相反时，冲量项减少</a:t>
            </a:r>
            <a:endParaRPr lang="zh-CN" altLang="en-US"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185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1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7238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99632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14002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84701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12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64163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63076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在前期，梯度累计平方和比较小，也就是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相对较小，则约束项较大，这样就能够放大梯度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参数更新量变大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随着迭代次数增多，梯度累计平方和也越来越大，即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也相对较大，则约束项变小，这样能够缩小梯度，参数更新量变小。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30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47706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中后期，分母上梯度累加的平方和会越来越大，使得参数更新量趋近于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，使得训练提前结束，无法学习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6620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在机器学习优化中，一些特征是非常稀疏的。 稀疏特征的平均梯度通常很小，所以这些特征的训练速度要慢得多。 解决这个问题的一种方法是为每个特征设置不同的学习率，但这很快就会变得混乱。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更好地避开鞍点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Adagrad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解决这个问题的思路是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你已经更新的特征越多，你将来更新的就越少，这样就有机会让其它特征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例如稀疏特征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赶上来。 用可视化的术语来说，更新这个特征的程度即在这个维度中移动了多少，这个概念由梯度平方的累积和表达。 注意在上面的一步一步的网格插图中，如果没有重新缩放调整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(1b)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，球大部分会垂直向下移动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如果有调整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(1d)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，它会沿对角线方向移动。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195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adagrad</a:t>
            </a:r>
            <a:r>
              <a:rPr lang="zh-CN" altLang="en-US" dirty="0" smtClean="0"/>
              <a:t>过鞍点后速度仍很慢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917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AdaGrad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的问题在于它非常慢。 这是因为梯度的平方和只会增加而不会减小。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Rmsprop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oot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ean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quare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agation)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通过添加衰减因子来修复这个问题。，并使得其在非凸设定下效果更好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0609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8931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45353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20386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Adam (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ptive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oment Estimation)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同时兼顾了动量和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RMSProp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的优点。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在实践中效果很好，因此在最近几年，它是深度学习问题的常用选择。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的速度来自于动量和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RMSProp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适应不同方向的梯度的能力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1010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15647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77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0641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85602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90201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离散下降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(discrete staircase)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每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轮学习，学习率减半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指数减缓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学习率按训练轮数增长指数差值递减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分数减缓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(1/t decay)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823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60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4615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661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13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11943333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</a:rPr>
              <a:t>Slides based on cs231n by Fei-Fei </a:t>
            </a:r>
            <a:r>
              <a:rPr lang="en" sz="1800" dirty="0">
                <a:solidFill>
                  <a:srgbClr val="FFFFFF"/>
                </a:solidFill>
              </a:rPr>
              <a:t>Li &amp; Andrej Karpathy &amp; Justin Johnson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23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ision.stanford.edu/teaching/cs231n/linear-classify-demo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6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4.png"/><Relationship Id="rId5" Type="http://schemas.openxmlformats.org/officeDocument/2006/relationships/image" Target="../media/image55.gif"/><Relationship Id="rId4" Type="http://schemas.openxmlformats.org/officeDocument/2006/relationships/notesSlide" Target="../notesSlides/notesSlide6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14079"/>
            <a:ext cx="8322013" cy="1793817"/>
          </a:xfrm>
        </p:spPr>
        <p:txBody>
          <a:bodyPr/>
          <a:lstStyle/>
          <a:p>
            <a:pPr algn="ctr"/>
            <a:r>
              <a:rPr lang="en-US" altLang="zh-CN" sz="3600" cap="none" dirty="0">
                <a:solidFill>
                  <a:schemeClr val="accent1"/>
                </a:solidFill>
              </a:rPr>
              <a:t>CN:CST31209</a:t>
            </a:r>
            <a:br>
              <a:rPr lang="en-US" altLang="zh-CN" sz="3600" cap="none" dirty="0">
                <a:solidFill>
                  <a:schemeClr val="accent1"/>
                </a:solidFill>
              </a:rPr>
            </a:br>
            <a:r>
              <a:rPr lang="en-US" sz="3600" cap="none" dirty="0">
                <a:solidFill>
                  <a:schemeClr val="accent1"/>
                </a:solidFill>
              </a:rPr>
              <a:t>: </a:t>
            </a:r>
            <a:r>
              <a:rPr lang="en-US" altLang="zh-CN" sz="3600" cap="none" dirty="0">
                <a:solidFill>
                  <a:schemeClr val="accent1"/>
                </a:solidFill>
              </a:rPr>
              <a:t>Deep Learning and Big Data Intelligence</a:t>
            </a:r>
            <a:endParaRPr lang="en-US" sz="3600" cap="none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00326" y="3756211"/>
            <a:ext cx="7000875" cy="2330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JING WEN</a:t>
            </a:r>
          </a:p>
          <a:p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altLang="zh-CN" sz="2400" dirty="0">
                <a:solidFill>
                  <a:schemeClr val="tx1"/>
                </a:solidFill>
              </a:rPr>
              <a:t>pring 2021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Lecture 2:</a:t>
            </a:r>
            <a:r>
              <a:rPr lang="en-US" altLang="zh-CN" sz="2400" dirty="0">
                <a:solidFill>
                  <a:schemeClr val="tx1"/>
                </a:solidFill>
              </a:rPr>
              <a:t>Optimization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52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/>
        </p:nvSpPr>
        <p:spPr>
          <a:xfrm>
            <a:off x="1833977" y="132602"/>
            <a:ext cx="8262599" cy="9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Strategy #2: </a:t>
            </a:r>
            <a:r>
              <a:rPr lang="en" sz="2400" b="1" dirty="0">
                <a:solidFill>
                  <a:schemeClr val="bg1"/>
                </a:solidFill>
              </a:rPr>
              <a:t>Follow the slope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1998627" y="1136535"/>
            <a:ext cx="8533799" cy="9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In 1-dimension, the derivative of a function: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525" y="2657300"/>
            <a:ext cx="36385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1833977" y="4843200"/>
            <a:ext cx="8775899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In multiple dimensions, the </a:t>
            </a:r>
            <a:r>
              <a:rPr lang="en" sz="2000" b="1"/>
              <a:t>gradient </a:t>
            </a:r>
            <a:r>
              <a:rPr lang="en" sz="2000"/>
              <a:t>is the vector of (partial derivatives).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134608"/>
              </p:ext>
            </p:extLst>
          </p:nvPr>
        </p:nvGraphicFramePr>
        <p:xfrm>
          <a:off x="3803515" y="5518400"/>
          <a:ext cx="1993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5" imgW="1992488" imgH="406365" progId="">
                  <p:embed/>
                </p:oleObj>
              </mc:Choice>
              <mc:Fallback>
                <p:oleObj r:id="rId5" imgW="1992488" imgH="40636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515" y="5518400"/>
                        <a:ext cx="1993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20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52" name="Shape 952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6795700" y="113502"/>
            <a:ext cx="0" cy="5901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444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4076325" y="67287"/>
            <a:ext cx="3394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W + h </a:t>
            </a:r>
            <a:r>
              <a:rPr lang="en" sz="2400" dirty="0">
                <a:solidFill>
                  <a:schemeClr val="bg1"/>
                </a:solidFill>
              </a:rPr>
              <a:t>(first dim)</a:t>
            </a:r>
            <a:r>
              <a:rPr lang="en" sz="2400" b="1" dirty="0">
                <a:solidFill>
                  <a:schemeClr val="bg1"/>
                </a:solidFill>
              </a:rPr>
              <a:t>:</a:t>
            </a:r>
          </a:p>
          <a:p>
            <a:endParaRPr sz="2400" b="1" dirty="0"/>
          </a:p>
          <a:p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6795700" y="113502"/>
            <a:ext cx="0" cy="5901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</p:spTree>
    <p:extLst>
      <p:ext uri="{BB962C8B-B14F-4D97-AF65-F5344CB8AC3E}">
        <p14:creationId xmlns:p14="http://schemas.microsoft.com/office/powerpoint/2010/main" val="24556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</a:t>
            </a:r>
            <a:r>
              <a:rPr lang="en" sz="2400" b="1">
                <a:solidFill>
                  <a:srgbClr val="38761D"/>
                </a:solidFill>
              </a:rPr>
              <a:t>-2.5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7202650" y="2686200"/>
            <a:ext cx="3394500" cy="198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402" y="3702202"/>
            <a:ext cx="2289975" cy="719367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7202650" y="2670667"/>
            <a:ext cx="3394500" cy="8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flipH="1" flipV="1">
            <a:off x="8573201" y="1458097"/>
            <a:ext cx="707700" cy="12125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4235625" y="49733"/>
            <a:ext cx="3394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W + h </a:t>
            </a:r>
            <a:r>
              <a:rPr lang="en" sz="2400" dirty="0">
                <a:solidFill>
                  <a:schemeClr val="bg1"/>
                </a:solidFill>
              </a:rPr>
              <a:t>(first dim)</a:t>
            </a:r>
            <a:r>
              <a:rPr lang="en" sz="2400" b="1" dirty="0">
                <a:solidFill>
                  <a:schemeClr val="bg1"/>
                </a:solidFill>
              </a:rPr>
              <a:t>:</a:t>
            </a:r>
          </a:p>
          <a:p>
            <a:endParaRPr sz="2400" b="1" dirty="0"/>
          </a:p>
          <a:p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78" name="Shape 978"/>
          <p:cNvCxnSpPr/>
          <p:nvPr/>
        </p:nvCxnSpPr>
        <p:spPr>
          <a:xfrm>
            <a:off x="6795700" y="113502"/>
            <a:ext cx="0" cy="5901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8211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3930825" y="49733"/>
            <a:ext cx="3394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W + h </a:t>
            </a:r>
            <a:r>
              <a:rPr lang="en" sz="2400" dirty="0">
                <a:solidFill>
                  <a:schemeClr val="bg1"/>
                </a:solidFill>
              </a:rPr>
              <a:t>(second dim)</a:t>
            </a:r>
            <a:r>
              <a:rPr lang="en" sz="2400" b="1" dirty="0">
                <a:solidFill>
                  <a:schemeClr val="bg1"/>
                </a:solidFill>
              </a:rPr>
              <a:t>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6948100" y="113502"/>
            <a:ext cx="0" cy="5901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83251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0000FF"/>
                </a:solidFill>
              </a:rPr>
              <a:t>gradient dW:</a:t>
            </a:r>
          </a:p>
          <a:p>
            <a:endParaRPr sz="2400" b="1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7202650" y="3092600"/>
            <a:ext cx="3394500" cy="198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402" y="4108602"/>
            <a:ext cx="2289975" cy="719367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flipH="1" flipV="1">
            <a:off x="8579709" y="1754659"/>
            <a:ext cx="477993" cy="11491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3930825" y="49733"/>
            <a:ext cx="3394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W + h </a:t>
            </a:r>
            <a:r>
              <a:rPr lang="en" sz="2400" dirty="0">
                <a:solidFill>
                  <a:schemeClr val="bg1"/>
                </a:solidFill>
              </a:rPr>
              <a:t>(second dim)</a:t>
            </a:r>
            <a:r>
              <a:rPr lang="en" sz="2400" b="1" dirty="0">
                <a:solidFill>
                  <a:schemeClr val="bg1"/>
                </a:solidFill>
              </a:rPr>
              <a:t>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6948100" y="113502"/>
            <a:ext cx="0" cy="5901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7202650" y="3077067"/>
            <a:ext cx="3394500" cy="8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  <p:extLst>
      <p:ext uri="{BB962C8B-B14F-4D97-AF65-F5344CB8AC3E}">
        <p14:creationId xmlns:p14="http://schemas.microsoft.com/office/powerpoint/2010/main" val="22864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0" name="Shape 1010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3930825" y="49733"/>
            <a:ext cx="3394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W + h </a:t>
            </a:r>
            <a:r>
              <a:rPr lang="en" sz="2400" dirty="0">
                <a:solidFill>
                  <a:schemeClr val="bg1"/>
                </a:solidFill>
              </a:rPr>
              <a:t>(third dim)</a:t>
            </a:r>
            <a:r>
              <a:rPr lang="en" sz="2400" b="1" dirty="0">
                <a:solidFill>
                  <a:schemeClr val="bg1"/>
                </a:solidFill>
              </a:rPr>
              <a:t>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2" name="Shape 1012"/>
          <p:cNvCxnSpPr/>
          <p:nvPr/>
        </p:nvCxnSpPr>
        <p:spPr>
          <a:xfrm>
            <a:off x="6948100" y="113502"/>
            <a:ext cx="0" cy="5901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7475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r>
              <a:rPr lang="en" sz="2400" b="1">
                <a:solidFill>
                  <a:srgbClr val="38761D"/>
                </a:solidFill>
              </a:rPr>
              <a:t>0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0" name="Shape 1020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1" name="Shape 1021"/>
          <p:cNvSpPr txBox="1"/>
          <p:nvPr/>
        </p:nvSpPr>
        <p:spPr>
          <a:xfrm>
            <a:off x="3930825" y="49733"/>
            <a:ext cx="3394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W + h </a:t>
            </a:r>
            <a:r>
              <a:rPr lang="en" sz="2400" dirty="0">
                <a:solidFill>
                  <a:schemeClr val="bg1"/>
                </a:solidFill>
              </a:rPr>
              <a:t>(third dim)</a:t>
            </a:r>
            <a:r>
              <a:rPr lang="en" sz="2400" b="1" dirty="0">
                <a:solidFill>
                  <a:schemeClr val="bg1"/>
                </a:solidFill>
              </a:rPr>
              <a:t>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2" name="Shape 1022"/>
          <p:cNvCxnSpPr/>
          <p:nvPr/>
        </p:nvCxnSpPr>
        <p:spPr>
          <a:xfrm>
            <a:off x="6948100" y="113502"/>
            <a:ext cx="0" cy="5901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3" name="Shape 1023"/>
          <p:cNvSpPr/>
          <p:nvPr/>
        </p:nvSpPr>
        <p:spPr>
          <a:xfrm>
            <a:off x="7202650" y="3295800"/>
            <a:ext cx="3394500" cy="198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402" y="4311802"/>
            <a:ext cx="2289975" cy="719367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25" name="Shape 1025"/>
          <p:cNvSpPr txBox="1"/>
          <p:nvPr/>
        </p:nvSpPr>
        <p:spPr>
          <a:xfrm>
            <a:off x="7202650" y="3280267"/>
            <a:ext cx="3394500" cy="8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r>
              <a:rPr lang="en" sz="2000">
                <a:solidFill>
                  <a:srgbClr val="38761D"/>
                </a:solidFill>
              </a:rPr>
              <a:t>= 0</a:t>
            </a:r>
          </a:p>
        </p:txBody>
      </p:sp>
      <p:cxnSp>
        <p:nvCxnSpPr>
          <p:cNvPr id="1026" name="Shape 1026"/>
          <p:cNvCxnSpPr>
            <a:stCxn id="1025" idx="0"/>
          </p:cNvCxnSpPr>
          <p:nvPr/>
        </p:nvCxnSpPr>
        <p:spPr>
          <a:xfrm rot="10800000">
            <a:off x="8490100" y="2497067"/>
            <a:ext cx="409800" cy="7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390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/>
        </p:nvSpPr>
        <p:spPr>
          <a:xfrm>
            <a:off x="1555625" y="-98854"/>
            <a:ext cx="8475600" cy="12727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Evaluating the </a:t>
            </a:r>
          </a:p>
          <a:p>
            <a:r>
              <a:rPr lang="en" sz="3000" dirty="0">
                <a:solidFill>
                  <a:schemeClr val="bg1"/>
                </a:solidFill>
              </a:rPr>
              <a:t>gradient numerically</a:t>
            </a:r>
          </a:p>
        </p:txBody>
      </p:sp>
      <p:pic>
        <p:nvPicPr>
          <p:cNvPr id="1033" name="Shape 1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126" y="1927468"/>
            <a:ext cx="3248273" cy="10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Shape 10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639" y="99102"/>
            <a:ext cx="4394025" cy="5985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/>
        </p:nvSpPr>
        <p:spPr>
          <a:xfrm>
            <a:off x="1555625" y="-98854"/>
            <a:ext cx="8475600" cy="11387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Evaluating the </a:t>
            </a:r>
          </a:p>
          <a:p>
            <a:r>
              <a:rPr lang="en" sz="3000" dirty="0">
                <a:solidFill>
                  <a:schemeClr val="bg1"/>
                </a:solidFill>
              </a:rPr>
              <a:t>gradient numerically</a:t>
            </a:r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126" y="1927468"/>
            <a:ext cx="3248273" cy="10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639" y="99102"/>
            <a:ext cx="4394025" cy="598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 txBox="1"/>
          <p:nvPr/>
        </p:nvSpPr>
        <p:spPr>
          <a:xfrm>
            <a:off x="1698350" y="3917333"/>
            <a:ext cx="4271700" cy="146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81000">
              <a:buSzPct val="100000"/>
              <a:buChar char="-"/>
            </a:pPr>
            <a:r>
              <a:rPr lang="en" sz="2400"/>
              <a:t>approximate</a:t>
            </a:r>
          </a:p>
          <a:p>
            <a:pPr marL="457200" indent="-381000">
              <a:buSzPct val="100000"/>
              <a:buChar char="-"/>
            </a:pPr>
            <a:r>
              <a:rPr lang="en" sz="2400"/>
              <a:t>very slow to evaluate</a:t>
            </a:r>
          </a:p>
        </p:txBody>
      </p:sp>
    </p:spTree>
    <p:extLst>
      <p:ext uri="{BB962C8B-B14F-4D97-AF65-F5344CB8AC3E}">
        <p14:creationId xmlns:p14="http://schemas.microsoft.com/office/powerpoint/2010/main" val="41468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1792400" y="-93061"/>
            <a:ext cx="8229600" cy="8550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b="1" dirty="0">
                <a:solidFill>
                  <a:schemeClr val="bg1"/>
                </a:solidFill>
              </a:rPr>
              <a:t>Last Time: Linear Classifier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576" y="1120267"/>
            <a:ext cx="3210200" cy="8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75" y="1120269"/>
            <a:ext cx="3299074" cy="334583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6778000" y="2501900"/>
            <a:ext cx="3522000" cy="32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532" name="Shape 5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8789" y="4693867"/>
            <a:ext cx="8734425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/>
        </p:nvSpPr>
        <p:spPr>
          <a:xfrm>
            <a:off x="5614902" y="2189804"/>
            <a:ext cx="4685099" cy="19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Example trained weights of a linear classifier trained on CIFAR-10:</a:t>
            </a:r>
          </a:p>
        </p:txBody>
      </p:sp>
    </p:spTree>
    <p:extLst>
      <p:ext uri="{BB962C8B-B14F-4D97-AF65-F5344CB8AC3E}">
        <p14:creationId xmlns:p14="http://schemas.microsoft.com/office/powerpoint/2010/main" val="2325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/>
        </p:nvSpPr>
        <p:spPr>
          <a:xfrm>
            <a:off x="1935452" y="274302"/>
            <a:ext cx="8299799" cy="560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This is silly. The loss is just a function of W:</a:t>
            </a:r>
          </a:p>
        </p:txBody>
      </p:sp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00" y="2080366"/>
            <a:ext cx="4459824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9301" y="2821400"/>
            <a:ext cx="2606249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Shape 10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600" y="1229600"/>
            <a:ext cx="3443724" cy="74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5852" y="3730170"/>
            <a:ext cx="867589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 txBox="1"/>
          <p:nvPr/>
        </p:nvSpPr>
        <p:spPr>
          <a:xfrm>
            <a:off x="1873427" y="3599100"/>
            <a:ext cx="1333799" cy="35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</a:t>
            </a:r>
          </a:p>
        </p:txBody>
      </p:sp>
    </p:spTree>
    <p:extLst>
      <p:ext uri="{BB962C8B-B14F-4D97-AF65-F5344CB8AC3E}">
        <p14:creationId xmlns:p14="http://schemas.microsoft.com/office/powerpoint/2010/main" val="22415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/>
        </p:nvSpPr>
        <p:spPr>
          <a:xfrm>
            <a:off x="1935452" y="274302"/>
            <a:ext cx="8299799" cy="560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This is silly. The loss is just a function of W:</a:t>
            </a: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00" y="2080366"/>
            <a:ext cx="4459824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Shape 10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9301" y="2821400"/>
            <a:ext cx="2606249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Shape 10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600" y="1229600"/>
            <a:ext cx="3443724" cy="74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5852" y="3730170"/>
            <a:ext cx="867589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/>
        </p:nvSpPr>
        <p:spPr>
          <a:xfrm>
            <a:off x="1873427" y="3599100"/>
            <a:ext cx="1333799" cy="35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</a:t>
            </a:r>
          </a:p>
        </p:txBody>
      </p:sp>
      <p:pic>
        <p:nvPicPr>
          <p:cNvPr id="1066" name="Shape 10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7291" y="2542013"/>
            <a:ext cx="1994335" cy="336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Shape 10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1928" y="2821401"/>
            <a:ext cx="2224350" cy="30517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790290" y="5883100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737373"/>
                </a:solidFill>
                <a:latin typeface="Arial" panose="020B0604020202020204" pitchFamily="34" charset="0"/>
              </a:rPr>
              <a:t>戈特弗里德</a:t>
            </a:r>
            <a:r>
              <a:rPr lang="en-US" altLang="zh-CN" dirty="0">
                <a:solidFill>
                  <a:srgbClr val="737373"/>
                </a:solidFill>
                <a:latin typeface="Arial" panose="020B0604020202020204" pitchFamily="34" charset="0"/>
              </a:rPr>
              <a:t>·</a:t>
            </a:r>
            <a:r>
              <a:rPr lang="zh-CN" altLang="en-US" dirty="0">
                <a:solidFill>
                  <a:srgbClr val="737373"/>
                </a:solidFill>
                <a:latin typeface="Arial" panose="020B0604020202020204" pitchFamily="34" charset="0"/>
              </a:rPr>
              <a:t>威廉</a:t>
            </a:r>
            <a:r>
              <a:rPr lang="en-US" altLang="zh-CN" dirty="0">
                <a:solidFill>
                  <a:srgbClr val="737373"/>
                </a:solidFill>
                <a:latin typeface="Arial" panose="020B0604020202020204" pitchFamily="34" charset="0"/>
              </a:rPr>
              <a:t>·</a:t>
            </a:r>
            <a:r>
              <a:rPr lang="zh-CN" altLang="en-US" dirty="0">
                <a:solidFill>
                  <a:srgbClr val="737373"/>
                </a:solidFill>
                <a:latin typeface="Arial" panose="020B0604020202020204" pitchFamily="34" charset="0"/>
              </a:rPr>
              <a:t>莱布尼茨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9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/>
        </p:nvSpPr>
        <p:spPr>
          <a:xfrm>
            <a:off x="1935452" y="274302"/>
            <a:ext cx="8299799" cy="560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This is silly. The loss is just a function of W:</a:t>
            </a:r>
          </a:p>
        </p:txBody>
      </p:sp>
      <p:pic>
        <p:nvPicPr>
          <p:cNvPr id="1074" name="Shape 1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00" y="2080366"/>
            <a:ext cx="4459824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9301" y="2821400"/>
            <a:ext cx="2606249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Shape 10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600" y="1229600"/>
            <a:ext cx="3443724" cy="74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Shape 10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917" y="1969134"/>
            <a:ext cx="3529282" cy="40657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8" name="Shape 1078"/>
          <p:cNvCxnSpPr/>
          <p:nvPr/>
        </p:nvCxnSpPr>
        <p:spPr>
          <a:xfrm rot="10800000" flipH="1">
            <a:off x="4488052" y="2634668"/>
            <a:ext cx="2954399" cy="183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9" name="Shape 1079"/>
          <p:cNvSpPr txBox="1"/>
          <p:nvPr/>
        </p:nvSpPr>
        <p:spPr>
          <a:xfrm>
            <a:off x="3729727" y="4482933"/>
            <a:ext cx="1879199" cy="6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Calculus</a:t>
            </a:r>
          </a:p>
        </p:txBody>
      </p:sp>
      <p:pic>
        <p:nvPicPr>
          <p:cNvPr id="1080" name="Shape 10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5852" y="3730170"/>
            <a:ext cx="867589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Shape 1081"/>
          <p:cNvSpPr txBox="1"/>
          <p:nvPr/>
        </p:nvSpPr>
        <p:spPr>
          <a:xfrm>
            <a:off x="1873427" y="3599100"/>
            <a:ext cx="1333799" cy="35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want</a:t>
            </a:r>
          </a:p>
        </p:txBody>
      </p:sp>
    </p:spTree>
    <p:extLst>
      <p:ext uri="{BB962C8B-B14F-4D97-AF65-F5344CB8AC3E}">
        <p14:creationId xmlns:p14="http://schemas.microsoft.com/office/powerpoint/2010/main" val="381667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/>
        </p:nvSpPr>
        <p:spPr>
          <a:xfrm>
            <a:off x="1935452" y="274302"/>
            <a:ext cx="8299799" cy="560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This is silly. The loss is just a function of W:</a:t>
            </a:r>
          </a:p>
        </p:txBody>
      </p:sp>
      <p:pic>
        <p:nvPicPr>
          <p:cNvPr id="1088" name="Shape 1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00" y="2080366"/>
            <a:ext cx="4459824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Shape 10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9301" y="2821400"/>
            <a:ext cx="2606249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Shape 10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600" y="1229600"/>
            <a:ext cx="3443724" cy="74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Shape 10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4827" y="4133670"/>
            <a:ext cx="867589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 txBox="1"/>
          <p:nvPr/>
        </p:nvSpPr>
        <p:spPr>
          <a:xfrm>
            <a:off x="6862252" y="4053133"/>
            <a:ext cx="1333799" cy="35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= ...</a:t>
            </a:r>
          </a:p>
        </p:txBody>
      </p:sp>
      <p:pic>
        <p:nvPicPr>
          <p:cNvPr id="1026" name="Picture 2" descr="https://pic2.zhimg.com/80/9cf5d79f58ca3c63ea21b6a9c75940f5_720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24" y="5012714"/>
            <a:ext cx="367665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1.zhimg.com/80/c6149bcc0b824799d33528f9afd01fd4_720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24" y="5768179"/>
            <a:ext cx="2800350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8027302" y="113500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r>
              <a:rPr lang="en" sz="2400">
                <a:solidFill>
                  <a:srgbClr val="0000FF"/>
                </a:solidFill>
              </a:rPr>
              <a:t>0,</a:t>
            </a:r>
          </a:p>
          <a:p>
            <a:r>
              <a:rPr lang="en" sz="2400">
                <a:solidFill>
                  <a:srgbClr val="0000FF"/>
                </a:solidFill>
              </a:rPr>
              <a:t>0.2,</a:t>
            </a:r>
          </a:p>
          <a:p>
            <a:r>
              <a:rPr lang="en" sz="2400">
                <a:solidFill>
                  <a:srgbClr val="0000FF"/>
                </a:solidFill>
              </a:rPr>
              <a:t>0.7,</a:t>
            </a:r>
          </a:p>
          <a:p>
            <a:r>
              <a:rPr lang="en" sz="2400">
                <a:solidFill>
                  <a:srgbClr val="0000FF"/>
                </a:solidFill>
              </a:rPr>
              <a:t>-0.5,</a:t>
            </a:r>
          </a:p>
          <a:p>
            <a:r>
              <a:rPr lang="en" sz="2400">
                <a:solidFill>
                  <a:srgbClr val="0000FF"/>
                </a:solidFill>
              </a:rPr>
              <a:t>1.1,</a:t>
            </a:r>
          </a:p>
          <a:p>
            <a:r>
              <a:rPr lang="en" sz="2400">
                <a:solidFill>
                  <a:srgbClr val="0000FF"/>
                </a:solidFill>
              </a:rPr>
              <a:t>1.3,</a:t>
            </a:r>
          </a:p>
          <a:p>
            <a:r>
              <a:rPr lang="en" sz="240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721027" y="49733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current W:</a:t>
            </a:r>
          </a:p>
          <a:p>
            <a:endParaRPr sz="2400" b="1" dirty="0"/>
          </a:p>
          <a:p>
            <a:r>
              <a:rPr lang="en" sz="2400" dirty="0"/>
              <a:t>[0.34,</a:t>
            </a:r>
          </a:p>
          <a:p>
            <a:r>
              <a:rPr lang="en" sz="2400" dirty="0"/>
              <a:t>-1.11,</a:t>
            </a:r>
          </a:p>
          <a:p>
            <a:r>
              <a:rPr lang="en" sz="2400" dirty="0"/>
              <a:t>0.78,</a:t>
            </a:r>
          </a:p>
          <a:p>
            <a:r>
              <a:rPr lang="en" sz="2400" dirty="0"/>
              <a:t>0.12,</a:t>
            </a:r>
          </a:p>
          <a:p>
            <a:r>
              <a:rPr lang="en" sz="2400" dirty="0"/>
              <a:t>0.55,</a:t>
            </a:r>
          </a:p>
          <a:p>
            <a:r>
              <a:rPr lang="en" sz="2400" dirty="0"/>
              <a:t>2.81,</a:t>
            </a:r>
          </a:p>
          <a:p>
            <a:r>
              <a:rPr lang="en" sz="2400" dirty="0"/>
              <a:t>-3.1,</a:t>
            </a:r>
          </a:p>
          <a:p>
            <a:r>
              <a:rPr lang="en" sz="2400" dirty="0"/>
              <a:t>-1.5,</a:t>
            </a:r>
          </a:p>
          <a:p>
            <a:r>
              <a:rPr lang="en" sz="2400" dirty="0"/>
              <a:t>0.33,…] </a:t>
            </a:r>
          </a:p>
          <a:p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3850800" y="85135"/>
            <a:ext cx="0" cy="5864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4351025" y="1390400"/>
            <a:ext cx="2812500" cy="41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dW = ...</a:t>
            </a:r>
          </a:p>
          <a:p>
            <a:r>
              <a:rPr lang="en" sz="2400">
                <a:solidFill>
                  <a:srgbClr val="0000FF"/>
                </a:solidFill>
              </a:rPr>
              <a:t>(some function data and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5560425" y="3272635"/>
            <a:ext cx="2227500" cy="765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999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1905727" y="284206"/>
            <a:ext cx="8189699" cy="5360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In summary:</a:t>
            </a:r>
          </a:p>
          <a:p>
            <a:endParaRPr sz="2400" dirty="0"/>
          </a:p>
          <a:p>
            <a:pPr marL="457200" indent="-342900">
              <a:buSzPct val="100000"/>
              <a:buChar char="-"/>
            </a:pPr>
            <a:r>
              <a:rPr lang="en" sz="2400" dirty="0"/>
              <a:t>Numerical gradient: approximate, slow, easy to write</a:t>
            </a:r>
          </a:p>
          <a:p>
            <a:endParaRPr sz="2400" dirty="0"/>
          </a:p>
          <a:p>
            <a:pPr marL="457200" indent="-342900">
              <a:buSzPct val="100000"/>
              <a:buChar char="-"/>
            </a:pPr>
            <a:r>
              <a:rPr lang="en" sz="2400" dirty="0"/>
              <a:t>Analytic gradient: exact, fast, error-prone</a:t>
            </a:r>
          </a:p>
          <a:p>
            <a:endParaRPr dirty="0"/>
          </a:p>
          <a:p>
            <a:endParaRPr dirty="0"/>
          </a:p>
          <a:p>
            <a:r>
              <a:rPr lang="en" dirty="0"/>
              <a:t>=&gt;</a:t>
            </a:r>
          </a:p>
          <a:p>
            <a:endParaRPr dirty="0"/>
          </a:p>
          <a:p>
            <a:r>
              <a:rPr lang="en" sz="2400" u="sng" dirty="0"/>
              <a:t>In practice:</a:t>
            </a:r>
            <a:r>
              <a:rPr lang="en" sz="2400" dirty="0"/>
              <a:t> Always use analytic gradient, but check implementation with numerical gradient. This is called a </a:t>
            </a:r>
            <a:r>
              <a:rPr lang="en" sz="2400" b="1" dirty="0"/>
              <a:t>gradient check.</a:t>
            </a:r>
          </a:p>
        </p:txBody>
      </p:sp>
    </p:spTree>
    <p:extLst>
      <p:ext uri="{BB962C8B-B14F-4D97-AF65-F5344CB8AC3E}">
        <p14:creationId xmlns:p14="http://schemas.microsoft.com/office/powerpoint/2010/main" val="17771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/>
        </p:nvSpPr>
        <p:spPr>
          <a:xfrm>
            <a:off x="1863027" y="206635"/>
            <a:ext cx="6713099" cy="147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Gradient Descent</a:t>
            </a:r>
          </a:p>
        </p:txBody>
      </p:sp>
      <p:pic>
        <p:nvPicPr>
          <p:cNvPr id="1115" name="Shape 1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2413000"/>
            <a:ext cx="8534400" cy="2032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66276"/>
              </p:ext>
            </p:extLst>
          </p:nvPr>
        </p:nvGraphicFramePr>
        <p:xfrm>
          <a:off x="1863027" y="1272634"/>
          <a:ext cx="1993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r:id="rId5" imgW="1992488" imgH="406365" progId="">
                  <p:embed/>
                </p:oleObj>
              </mc:Choice>
              <mc:Fallback>
                <p:oleObj r:id="rId5" imgW="1992488" imgH="406365" progId="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27" y="1272634"/>
                        <a:ext cx="1993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70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232" y="995650"/>
            <a:ext cx="4148488" cy="3843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6578750" y="4459867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8498227" y="4197467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original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3015702" y="4236032"/>
            <a:ext cx="3012599" cy="878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708052" y="5153200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898232" y="4937333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7376452" y="485710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flipV="1">
            <a:off x="3882732" y="1099752"/>
            <a:ext cx="0" cy="383758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3620202" y="1193514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W_2</a:t>
            </a:r>
          </a:p>
        </p:txBody>
      </p:sp>
    </p:spTree>
    <p:extLst>
      <p:ext uri="{BB962C8B-B14F-4D97-AF65-F5344CB8AC3E}">
        <p14:creationId xmlns:p14="http://schemas.microsoft.com/office/powerpoint/2010/main" val="11625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6905" y="1145406"/>
            <a:ext cx="1549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BGD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MBGD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SGD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351105" y="347130"/>
            <a:ext cx="2983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solidFill>
                  <a:schemeClr val="bg1"/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3684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1863025" y="206635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1949102" y="1330235"/>
            <a:ext cx="79553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SzPct val="100000"/>
              <a:buChar char="-"/>
            </a:pPr>
            <a:r>
              <a:rPr lang="en" sz="2000" dirty="0"/>
              <a:t>only use a small portion of the training set to compute the gradient.</a:t>
            </a:r>
          </a:p>
        </p:txBody>
      </p:sp>
      <p:pic>
        <p:nvPicPr>
          <p:cNvPr id="1137" name="Shape 1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64" y="2134967"/>
            <a:ext cx="8524875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 txBox="1"/>
          <p:nvPr/>
        </p:nvSpPr>
        <p:spPr>
          <a:xfrm>
            <a:off x="1863027" y="4849235"/>
            <a:ext cx="764343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/>
              <a:t>Common mini-batch sizes are 32/64/128 examples</a:t>
            </a:r>
          </a:p>
          <a:p>
            <a:r>
              <a:rPr lang="en" sz="2000" dirty="0"/>
              <a:t>e.g. Krizhevsky ILSVRC ConvNet used 256 examples</a:t>
            </a:r>
          </a:p>
        </p:txBody>
      </p:sp>
    </p:spTree>
    <p:extLst>
      <p:ext uri="{BB962C8B-B14F-4D97-AF65-F5344CB8AC3E}">
        <p14:creationId xmlns:p14="http://schemas.microsoft.com/office/powerpoint/2010/main" val="257583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/>
        </p:nvSpPr>
        <p:spPr>
          <a:xfrm>
            <a:off x="1792400" y="-93061"/>
            <a:ext cx="8229600" cy="925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b="1" dirty="0">
                <a:solidFill>
                  <a:schemeClr val="bg1"/>
                </a:solidFill>
              </a:rPr>
              <a:t>Interpreting a Linear Classifier</a:t>
            </a: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402" y="1190202"/>
            <a:ext cx="4846225" cy="474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512" y="1050133"/>
            <a:ext cx="3742324" cy="97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2621" y="2259779"/>
            <a:ext cx="1270475" cy="130516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7452777" y="3835468"/>
            <a:ext cx="3328799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[32x32x3]</a:t>
            </a:r>
          </a:p>
          <a:p>
            <a:r>
              <a:rPr lang="en" sz="2400"/>
              <a:t>array of numbers 0...1</a:t>
            </a:r>
          </a:p>
          <a:p>
            <a:r>
              <a:rPr lang="en" sz="2400"/>
              <a:t>(3072 numbers total)</a:t>
            </a:r>
          </a:p>
        </p:txBody>
      </p:sp>
    </p:spTree>
    <p:extLst>
      <p:ext uri="{BB962C8B-B14F-4D97-AF65-F5344CB8AC3E}">
        <p14:creationId xmlns:p14="http://schemas.microsoft.com/office/powerpoint/2010/main" val="76099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28824" y="1038537"/>
            <a:ext cx="943596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如何更新权重</a:t>
            </a:r>
            <a:r>
              <a:rPr lang="en-US" altLang="zh-CN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?</a:t>
            </a:r>
          </a:p>
          <a:p>
            <a:pPr fontAlgn="base"/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假设输入两个数据，权重为</a:t>
            </a:r>
            <a:r>
              <a:rPr lang="en-US" altLang="zh-CN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endParaRPr lang="en-US" altLang="zh-CN" sz="2400" dirty="0" smtClean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数据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x1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）： 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Loss  = l1,gradients1=(1.5,−2.0,1.1,0.4,−0.9)</a:t>
            </a:r>
          </a:p>
          <a:p>
            <a:pPr fontAlgn="base"/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数据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x2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）： 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Loss = l2, gradients2=(1.2,2.3,−1.1,−0.8,−0.7</a:t>
            </a:r>
            <a:r>
              <a:rPr lang="en-US" altLang="zh-CN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</a:p>
          <a:p>
            <a:pPr fontAlgn="base"/>
            <a:endParaRPr lang="en-US" altLang="zh-CN" sz="2400" b="0" i="0" dirty="0">
              <a:solidFill>
                <a:srgbClr val="242729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则更新权重时两种方法：</a:t>
            </a:r>
            <a:endParaRPr lang="en-US" altLang="zh-CN" sz="2400" dirty="0" smtClean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 smtClean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上面两个数据所求出来的梯度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(gradients1, gradients2) 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的平均</a:t>
            </a:r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值更新权重：</a:t>
            </a:r>
            <a:endParaRPr lang="zh-CN" altLang="en-US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r>
              <a:rPr lang="en-US" altLang="zh-CN" sz="2400" dirty="0" err="1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gradients_result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 gradients1, gradients2)/2 = (1.35, 0.15, 0, -0.2, -0.8</a:t>
            </a:r>
            <a:r>
              <a:rPr lang="en-US" altLang="zh-CN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</a:p>
          <a:p>
            <a:pPr fontAlgn="base"/>
            <a:r>
              <a:rPr lang="en-US" altLang="zh-CN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 </a:t>
            </a:r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求两个损失的平均值更新权重（</a:t>
            </a:r>
            <a:r>
              <a:rPr lang="en-US" altLang="zh-CN" sz="2400" dirty="0" err="1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tensorflow</a:t>
            </a:r>
            <a:r>
              <a:rPr lang="zh-CN" altLang="en-US" sz="2400" dirty="0" smtClean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2400" dirty="0" smtClean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Shape 1135"/>
          <p:cNvSpPr txBox="1"/>
          <p:nvPr/>
        </p:nvSpPr>
        <p:spPr>
          <a:xfrm>
            <a:off x="996752" y="134538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01559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 txBox="1"/>
          <p:nvPr/>
        </p:nvSpPr>
        <p:spPr>
          <a:xfrm>
            <a:off x="1863025" y="206635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Mini-batch Gradient Descent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949102" y="1330235"/>
            <a:ext cx="79553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sz="2000" dirty="0"/>
              <a:t>only use a small portion of the training set to compute the gradient.</a:t>
            </a:r>
          </a:p>
        </p:txBody>
      </p:sp>
      <p:pic>
        <p:nvPicPr>
          <p:cNvPr id="1161" name="Shape 1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64" y="2134967"/>
            <a:ext cx="8524875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1863027" y="4849235"/>
            <a:ext cx="67841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/>
              <a:t>Common mini-batch sizes are 32/64/128 examples</a:t>
            </a:r>
          </a:p>
          <a:p>
            <a:r>
              <a:rPr lang="en" sz="2000" dirty="0"/>
              <a:t>e.g. Krizhevsky ILSVRC ConvNet used 256 examples</a:t>
            </a:r>
          </a:p>
        </p:txBody>
      </p:sp>
      <p:sp>
        <p:nvSpPr>
          <p:cNvPr id="1163" name="Shape 1163"/>
          <p:cNvSpPr/>
          <p:nvPr/>
        </p:nvSpPr>
        <p:spPr>
          <a:xfrm>
            <a:off x="2070227" y="4000933"/>
            <a:ext cx="6249599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64" name="Shape 1164"/>
          <p:cNvSpPr txBox="1"/>
          <p:nvPr/>
        </p:nvSpPr>
        <p:spPr>
          <a:xfrm>
            <a:off x="8260875" y="4329535"/>
            <a:ext cx="2736000" cy="164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we will look at more fancy update formulas</a:t>
            </a:r>
          </a:p>
          <a:p>
            <a:r>
              <a:rPr lang="en">
                <a:solidFill>
                  <a:srgbClr val="FF0000"/>
                </a:solidFill>
              </a:rPr>
              <a:t>(momentum, Adagrad, RMSProp, Adam, …)</a:t>
            </a:r>
          </a:p>
        </p:txBody>
      </p:sp>
      <p:cxnSp>
        <p:nvCxnSpPr>
          <p:cNvPr id="1165" name="Shape 1165"/>
          <p:cNvCxnSpPr/>
          <p:nvPr/>
        </p:nvCxnSpPr>
        <p:spPr>
          <a:xfrm rot="10800000">
            <a:off x="7490074" y="4341568"/>
            <a:ext cx="652500" cy="794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644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1122"/>
          <p:cNvCxnSpPr/>
          <p:nvPr/>
        </p:nvCxnSpPr>
        <p:spPr>
          <a:xfrm flipH="1">
            <a:off x="4583468" y="1881520"/>
            <a:ext cx="263016" cy="105432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1123"/>
          <p:cNvSpPr txBox="1"/>
          <p:nvPr/>
        </p:nvSpPr>
        <p:spPr>
          <a:xfrm>
            <a:off x="3263288" y="4942175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original W</a:t>
            </a:r>
          </a:p>
        </p:txBody>
      </p:sp>
      <p:cxnSp>
        <p:nvCxnSpPr>
          <p:cNvPr id="9" name="Shape 1124"/>
          <p:cNvCxnSpPr/>
          <p:nvPr/>
        </p:nvCxnSpPr>
        <p:spPr>
          <a:xfrm flipV="1">
            <a:off x="4212637" y="3940424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" name="Shape 1125"/>
          <p:cNvSpPr txBox="1"/>
          <p:nvPr/>
        </p:nvSpPr>
        <p:spPr>
          <a:xfrm>
            <a:off x="3806149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/>
              <a:t>T</a:t>
            </a:r>
            <a:r>
              <a:rPr lang="en" sz="2400" dirty="0"/>
              <a:t>rue negative gradient direction</a:t>
            </a:r>
          </a:p>
        </p:txBody>
      </p:sp>
      <p:cxnSp>
        <p:nvCxnSpPr>
          <p:cNvPr id="11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W_1</a:t>
            </a:r>
          </a:p>
        </p:txBody>
      </p:sp>
      <p:cxnSp>
        <p:nvCxnSpPr>
          <p:cNvPr id="13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W_2</a:t>
            </a:r>
          </a:p>
        </p:txBody>
      </p:sp>
      <p:sp>
        <p:nvSpPr>
          <p:cNvPr id="15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Minibatch updates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05725" y="2418785"/>
            <a:ext cx="8191200" cy="1645800"/>
            <a:chOff x="267999" y="1290025"/>
            <a:chExt cx="8191200" cy="1645800"/>
          </a:xfrm>
        </p:grpSpPr>
        <p:sp>
          <p:nvSpPr>
            <p:cNvPr id="17" name="Shape 159"/>
            <p:cNvSpPr/>
            <p:nvPr/>
          </p:nvSpPr>
          <p:spPr>
            <a:xfrm rot="5400000">
              <a:off x="4151277" y="1047078"/>
              <a:ext cx="425099" cy="2115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Shape 161"/>
            <p:cNvSpPr/>
            <p:nvPr/>
          </p:nvSpPr>
          <p:spPr>
            <a:xfrm rot="5400000">
              <a:off x="3540699" y="-1982675"/>
              <a:ext cx="1645800" cy="81912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Shape 162"/>
            <p:cNvSpPr/>
            <p:nvPr/>
          </p:nvSpPr>
          <p:spPr>
            <a:xfrm rot="5400000">
              <a:off x="3665266" y="-1362686"/>
              <a:ext cx="1397100" cy="69515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Shape 163"/>
            <p:cNvSpPr/>
            <p:nvPr/>
          </p:nvSpPr>
          <p:spPr>
            <a:xfrm rot="5400000">
              <a:off x="3816429" y="-611095"/>
              <a:ext cx="1094400" cy="5447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Shape 164"/>
            <p:cNvSpPr/>
            <p:nvPr/>
          </p:nvSpPr>
          <p:spPr>
            <a:xfrm rot="5400000">
              <a:off x="3943962" y="24191"/>
              <a:ext cx="839399" cy="4177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Shape 165"/>
            <p:cNvSpPr/>
            <p:nvPr/>
          </p:nvSpPr>
          <p:spPr>
            <a:xfrm rot="5400000">
              <a:off x="4057759" y="590436"/>
              <a:ext cx="611699" cy="3044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Shape 167"/>
            <p:cNvSpPr/>
            <p:nvPr/>
          </p:nvSpPr>
          <p:spPr>
            <a:xfrm>
              <a:off x="2450375" y="2660090"/>
              <a:ext cx="135299" cy="135299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Shape 168"/>
            <p:cNvSpPr/>
            <p:nvPr/>
          </p:nvSpPr>
          <p:spPr>
            <a:xfrm>
              <a:off x="4273650" y="1976727"/>
              <a:ext cx="240600" cy="240600"/>
            </a:xfrm>
            <a:prstGeom prst="smileyFace">
              <a:avLst>
                <a:gd name="adj" fmla="val 4653"/>
              </a:avLst>
            </a:prstGeom>
            <a:solidFill>
              <a:srgbClr val="F9CB9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25" name="Shape 186"/>
          <p:cNvCxnSpPr/>
          <p:nvPr/>
        </p:nvCxnSpPr>
        <p:spPr>
          <a:xfrm flipV="1">
            <a:off x="4461542" y="3049288"/>
            <a:ext cx="121927" cy="793800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hape 185"/>
          <p:cNvCxnSpPr/>
          <p:nvPr/>
        </p:nvCxnSpPr>
        <p:spPr>
          <a:xfrm>
            <a:off x="4411121" y="3856499"/>
            <a:ext cx="594017" cy="67650"/>
          </a:xfrm>
          <a:prstGeom prst="straightConnector1">
            <a:avLst/>
          </a:prstGeom>
          <a:noFill/>
          <a:ln w="19050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3654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hape 1122"/>
          <p:cNvCxnSpPr/>
          <p:nvPr/>
        </p:nvCxnSpPr>
        <p:spPr>
          <a:xfrm flipH="1">
            <a:off x="4411120" y="1881520"/>
            <a:ext cx="435364" cy="116776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1123"/>
          <p:cNvSpPr txBox="1"/>
          <p:nvPr/>
        </p:nvSpPr>
        <p:spPr>
          <a:xfrm>
            <a:off x="3263288" y="4942175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original W</a:t>
            </a:r>
          </a:p>
        </p:txBody>
      </p:sp>
      <p:cxnSp>
        <p:nvCxnSpPr>
          <p:cNvPr id="29" name="Shape 1124"/>
          <p:cNvCxnSpPr/>
          <p:nvPr/>
        </p:nvCxnSpPr>
        <p:spPr>
          <a:xfrm flipV="1">
            <a:off x="4212637" y="3940424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noisy gradient from minibatch</a:t>
            </a:r>
          </a:p>
        </p:txBody>
      </p:sp>
      <p:cxnSp>
        <p:nvCxnSpPr>
          <p:cNvPr id="31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W_1</a:t>
            </a:r>
          </a:p>
        </p:txBody>
      </p:sp>
      <p:cxnSp>
        <p:nvCxnSpPr>
          <p:cNvPr id="33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W_2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205725" y="2418785"/>
            <a:ext cx="8191200" cy="1645800"/>
            <a:chOff x="267999" y="1290025"/>
            <a:chExt cx="8191200" cy="1645800"/>
          </a:xfrm>
        </p:grpSpPr>
        <p:sp>
          <p:nvSpPr>
            <p:cNvPr id="37" name="Shape 159"/>
            <p:cNvSpPr/>
            <p:nvPr/>
          </p:nvSpPr>
          <p:spPr>
            <a:xfrm rot="5400000">
              <a:off x="4151277" y="1047078"/>
              <a:ext cx="425099" cy="2115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161"/>
            <p:cNvSpPr/>
            <p:nvPr/>
          </p:nvSpPr>
          <p:spPr>
            <a:xfrm rot="5400000">
              <a:off x="3540699" y="-1982675"/>
              <a:ext cx="1645800" cy="81912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162"/>
            <p:cNvSpPr/>
            <p:nvPr/>
          </p:nvSpPr>
          <p:spPr>
            <a:xfrm rot="5400000">
              <a:off x="3665266" y="-1362686"/>
              <a:ext cx="1397100" cy="69515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163"/>
            <p:cNvSpPr/>
            <p:nvPr/>
          </p:nvSpPr>
          <p:spPr>
            <a:xfrm rot="5400000">
              <a:off x="3816429" y="-611095"/>
              <a:ext cx="1094400" cy="5447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164"/>
            <p:cNvSpPr/>
            <p:nvPr/>
          </p:nvSpPr>
          <p:spPr>
            <a:xfrm rot="5400000">
              <a:off x="3943962" y="24191"/>
              <a:ext cx="839399" cy="4177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165"/>
            <p:cNvSpPr/>
            <p:nvPr/>
          </p:nvSpPr>
          <p:spPr>
            <a:xfrm rot="5400000">
              <a:off x="4057759" y="590436"/>
              <a:ext cx="611699" cy="3044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167"/>
            <p:cNvSpPr/>
            <p:nvPr/>
          </p:nvSpPr>
          <p:spPr>
            <a:xfrm>
              <a:off x="2450375" y="2660090"/>
              <a:ext cx="135299" cy="135299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168"/>
            <p:cNvSpPr/>
            <p:nvPr/>
          </p:nvSpPr>
          <p:spPr>
            <a:xfrm>
              <a:off x="4273650" y="1976727"/>
              <a:ext cx="240600" cy="240600"/>
            </a:xfrm>
            <a:prstGeom prst="smileyFace">
              <a:avLst>
                <a:gd name="adj" fmla="val 4653"/>
              </a:avLst>
            </a:prstGeom>
            <a:solidFill>
              <a:srgbClr val="F9CB9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45" name="Shape 186"/>
          <p:cNvCxnSpPr/>
          <p:nvPr/>
        </p:nvCxnSpPr>
        <p:spPr>
          <a:xfrm flipV="1">
            <a:off x="4461542" y="3049288"/>
            <a:ext cx="121927" cy="793800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186"/>
          <p:cNvCxnSpPr>
            <a:stCxn id="43" idx="7"/>
          </p:cNvCxnSpPr>
          <p:nvPr/>
        </p:nvCxnSpPr>
        <p:spPr>
          <a:xfrm flipV="1">
            <a:off x="4503586" y="3201688"/>
            <a:ext cx="232282" cy="60697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186"/>
          <p:cNvCxnSpPr>
            <a:stCxn id="43" idx="4"/>
          </p:cNvCxnSpPr>
          <p:nvPr/>
        </p:nvCxnSpPr>
        <p:spPr>
          <a:xfrm flipH="1" flipV="1">
            <a:off x="4331447" y="3105487"/>
            <a:ext cx="124304" cy="8186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1122"/>
          <p:cNvCxnSpPr/>
          <p:nvPr/>
        </p:nvCxnSpPr>
        <p:spPr>
          <a:xfrm flipH="1">
            <a:off x="4746572" y="1881519"/>
            <a:ext cx="99912" cy="122396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59"/>
          <p:cNvSpPr txBox="1"/>
          <p:nvPr/>
        </p:nvSpPr>
        <p:spPr>
          <a:xfrm>
            <a:off x="1863025" y="206635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0850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1122"/>
          <p:cNvCxnSpPr/>
          <p:nvPr/>
        </p:nvCxnSpPr>
        <p:spPr>
          <a:xfrm flipH="1">
            <a:off x="4475869" y="2188828"/>
            <a:ext cx="346706" cy="67953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Shape 1123"/>
          <p:cNvSpPr txBox="1"/>
          <p:nvPr/>
        </p:nvSpPr>
        <p:spPr>
          <a:xfrm>
            <a:off x="2628006" y="4869661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original W</a:t>
            </a:r>
          </a:p>
        </p:txBody>
      </p:sp>
      <p:cxnSp>
        <p:nvCxnSpPr>
          <p:cNvPr id="4" name="Shape 1124"/>
          <p:cNvCxnSpPr/>
          <p:nvPr/>
        </p:nvCxnSpPr>
        <p:spPr>
          <a:xfrm flipV="1">
            <a:off x="3517625" y="3857085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/>
              <a:t>T</a:t>
            </a:r>
            <a:r>
              <a:rPr lang="en" sz="2400" dirty="0"/>
              <a:t>rue gradients in blue</a:t>
            </a:r>
            <a:br>
              <a:rPr lang="en" sz="2400" dirty="0"/>
            </a:br>
            <a:r>
              <a:rPr lang="en" sz="2400" dirty="0"/>
              <a:t>minibatch gradients in red</a:t>
            </a:r>
          </a:p>
        </p:txBody>
      </p:sp>
      <p:cxnSp>
        <p:nvCxnSpPr>
          <p:cNvPr id="6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W_1</a:t>
            </a:r>
          </a:p>
        </p:txBody>
      </p:sp>
      <p:cxnSp>
        <p:nvCxnSpPr>
          <p:cNvPr id="8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W_2</a:t>
            </a:r>
          </a:p>
        </p:txBody>
      </p:sp>
      <p:sp>
        <p:nvSpPr>
          <p:cNvPr id="11" name="Shape 159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Shape 161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Shape 16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Shape 163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164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Shape 165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Shape 167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168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9" name="Shape 186"/>
          <p:cNvCxnSpPr/>
          <p:nvPr/>
        </p:nvCxnSpPr>
        <p:spPr>
          <a:xfrm flipV="1">
            <a:off x="3800304" y="3139590"/>
            <a:ext cx="170470" cy="601424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86"/>
          <p:cNvCxnSpPr>
            <a:stCxn id="17" idx="7"/>
          </p:cNvCxnSpPr>
          <p:nvPr/>
        </p:nvCxnSpPr>
        <p:spPr>
          <a:xfrm flipV="1">
            <a:off x="3853983" y="3331481"/>
            <a:ext cx="257469" cy="3616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186"/>
          <p:cNvCxnSpPr/>
          <p:nvPr/>
        </p:nvCxnSpPr>
        <p:spPr>
          <a:xfrm flipV="1">
            <a:off x="4122320" y="3105487"/>
            <a:ext cx="461148" cy="240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" name="Shape 186"/>
          <p:cNvCxnSpPr/>
          <p:nvPr/>
        </p:nvCxnSpPr>
        <p:spPr>
          <a:xfrm>
            <a:off x="4583468" y="3105487"/>
            <a:ext cx="131508" cy="240600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" name="Shape 186"/>
          <p:cNvCxnSpPr/>
          <p:nvPr/>
        </p:nvCxnSpPr>
        <p:spPr>
          <a:xfrm flipV="1">
            <a:off x="4122321" y="2935846"/>
            <a:ext cx="327933" cy="39563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" name="Shape 186"/>
          <p:cNvCxnSpPr/>
          <p:nvPr/>
        </p:nvCxnSpPr>
        <p:spPr>
          <a:xfrm>
            <a:off x="4583468" y="3105487"/>
            <a:ext cx="131508" cy="44205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" name="Shape 186"/>
          <p:cNvCxnSpPr/>
          <p:nvPr/>
        </p:nvCxnSpPr>
        <p:spPr>
          <a:xfrm flipV="1">
            <a:off x="4714976" y="3185327"/>
            <a:ext cx="163966" cy="358578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hape 186"/>
          <p:cNvCxnSpPr/>
          <p:nvPr/>
        </p:nvCxnSpPr>
        <p:spPr>
          <a:xfrm flipV="1">
            <a:off x="4714977" y="3326516"/>
            <a:ext cx="265657" cy="18581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" name="Shape 186"/>
          <p:cNvCxnSpPr/>
          <p:nvPr/>
        </p:nvCxnSpPr>
        <p:spPr>
          <a:xfrm flipV="1">
            <a:off x="4980633" y="3105487"/>
            <a:ext cx="103066" cy="22599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86"/>
          <p:cNvCxnSpPr/>
          <p:nvPr/>
        </p:nvCxnSpPr>
        <p:spPr>
          <a:xfrm flipV="1">
            <a:off x="4980633" y="3021089"/>
            <a:ext cx="0" cy="324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" name="Shape 1125"/>
          <p:cNvSpPr txBox="1"/>
          <p:nvPr/>
        </p:nvSpPr>
        <p:spPr>
          <a:xfrm>
            <a:off x="1867559" y="5590556"/>
            <a:ext cx="8529366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/>
              <a:t>Gradients are noisy but still make good progress on average</a:t>
            </a:r>
            <a:endParaRPr lang="en" sz="2400" dirty="0"/>
          </a:p>
        </p:txBody>
      </p:sp>
      <p:sp>
        <p:nvSpPr>
          <p:cNvPr id="30" name="Shape 1159"/>
          <p:cNvSpPr txBox="1"/>
          <p:nvPr/>
        </p:nvSpPr>
        <p:spPr>
          <a:xfrm>
            <a:off x="1863025" y="206635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99635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225" y="1073495"/>
            <a:ext cx="4405500" cy="4697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6340750" y="1186249"/>
            <a:ext cx="4164000" cy="42509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/>
              <a:t>Example of optimization progress while training a neural network. </a:t>
            </a:r>
          </a:p>
          <a:p>
            <a:endParaRPr sz="2000" dirty="0"/>
          </a:p>
          <a:p>
            <a:r>
              <a:rPr lang="en" sz="2000" dirty="0"/>
              <a:t>(Loss over mini-batches goes down over time.)</a:t>
            </a:r>
          </a:p>
        </p:txBody>
      </p:sp>
      <p:sp>
        <p:nvSpPr>
          <p:cNvPr id="4" name="Shape 1159"/>
          <p:cNvSpPr txBox="1"/>
          <p:nvPr/>
        </p:nvSpPr>
        <p:spPr>
          <a:xfrm>
            <a:off x="1863025" y="206635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699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 rot="5400000">
            <a:off x="5604429" y="1748704"/>
            <a:ext cx="5667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4790399" y="-1278367"/>
            <a:ext cx="21944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" name="Shape 177"/>
          <p:cNvSpPr/>
          <p:nvPr/>
        </p:nvSpPr>
        <p:spPr>
          <a:xfrm rot="5400000">
            <a:off x="4956416" y="-658314"/>
            <a:ext cx="18628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8" name="Shape 178"/>
          <p:cNvSpPr/>
          <p:nvPr/>
        </p:nvSpPr>
        <p:spPr>
          <a:xfrm rot="5400000">
            <a:off x="5158029" y="93208"/>
            <a:ext cx="14592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9" name="Shape 179"/>
          <p:cNvSpPr/>
          <p:nvPr/>
        </p:nvSpPr>
        <p:spPr>
          <a:xfrm rot="5400000">
            <a:off x="5328064" y="728505"/>
            <a:ext cx="11191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0" name="Shape 180"/>
          <p:cNvSpPr/>
          <p:nvPr/>
        </p:nvSpPr>
        <p:spPr>
          <a:xfrm rot="5400000">
            <a:off x="5479811" y="1294750"/>
            <a:ext cx="8155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1652202" y="143839"/>
            <a:ext cx="8839199" cy="783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Another approach to poor gradients:</a:t>
            </a:r>
          </a:p>
        </p:txBody>
      </p:sp>
      <p:sp>
        <p:nvSpPr>
          <p:cNvPr id="182" name="Shape 182"/>
          <p:cNvSpPr/>
          <p:nvPr/>
        </p:nvSpPr>
        <p:spPr>
          <a:xfrm>
            <a:off x="3974377" y="3546788"/>
            <a:ext cx="135299" cy="1803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5797650" y="2635636"/>
            <a:ext cx="240600" cy="3208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2284202" y="44823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Q: What is the trajectory along which we converge towards the minimum with SGD?</a:t>
            </a:r>
          </a:p>
        </p:txBody>
      </p:sp>
      <p:cxnSp>
        <p:nvCxnSpPr>
          <p:cNvPr id="185" name="Shape 185"/>
          <p:cNvCxnSpPr/>
          <p:nvPr/>
        </p:nvCxnSpPr>
        <p:spPr>
          <a:xfrm>
            <a:off x="4116848" y="3636987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" name="Shape 186"/>
          <p:cNvCxnSpPr/>
          <p:nvPr/>
        </p:nvCxnSpPr>
        <p:spPr>
          <a:xfrm rot="10800000">
            <a:off x="4044391" y="2476556"/>
            <a:ext cx="0" cy="1058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5791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 rot="5400000">
            <a:off x="5604429" y="1748704"/>
            <a:ext cx="5667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3" name="Shape 193"/>
          <p:cNvSpPr/>
          <p:nvPr/>
        </p:nvSpPr>
        <p:spPr>
          <a:xfrm rot="5400000">
            <a:off x="4790399" y="-1278367"/>
            <a:ext cx="21944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4" name="Shape 194"/>
          <p:cNvSpPr/>
          <p:nvPr/>
        </p:nvSpPr>
        <p:spPr>
          <a:xfrm rot="5400000">
            <a:off x="4956416" y="-658314"/>
            <a:ext cx="18628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5" name="Shape 195"/>
          <p:cNvSpPr/>
          <p:nvPr/>
        </p:nvSpPr>
        <p:spPr>
          <a:xfrm rot="5400000">
            <a:off x="5158029" y="93208"/>
            <a:ext cx="14592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6" name="Shape 196"/>
          <p:cNvSpPr/>
          <p:nvPr/>
        </p:nvSpPr>
        <p:spPr>
          <a:xfrm rot="5400000">
            <a:off x="5328064" y="728505"/>
            <a:ext cx="11191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Shape 197"/>
          <p:cNvSpPr/>
          <p:nvPr/>
        </p:nvSpPr>
        <p:spPr>
          <a:xfrm rot="5400000">
            <a:off x="5479811" y="1294750"/>
            <a:ext cx="8155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3974377" y="3546788"/>
            <a:ext cx="135299" cy="1803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797650" y="2635636"/>
            <a:ext cx="240600" cy="3208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2284202" y="44823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Q: What is the trajectory along which we converge towards the minimum with SGD? </a:t>
            </a:r>
            <a:r>
              <a:rPr lang="en" sz="2400">
                <a:solidFill>
                  <a:srgbClr val="FF0000"/>
                </a:solidFill>
              </a:rPr>
              <a:t>very slow progress along flat direction, jitter along steep one</a:t>
            </a:r>
          </a:p>
        </p:txBody>
      </p:sp>
      <p:sp>
        <p:nvSpPr>
          <p:cNvPr id="202" name="Shape 202"/>
          <p:cNvSpPr/>
          <p:nvPr/>
        </p:nvSpPr>
        <p:spPr>
          <a:xfrm>
            <a:off x="4062800" y="1950734"/>
            <a:ext cx="1879000" cy="1654267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4" name="Shape 181"/>
          <p:cNvSpPr txBox="1"/>
          <p:nvPr/>
        </p:nvSpPr>
        <p:spPr>
          <a:xfrm>
            <a:off x="1618651" y="134943"/>
            <a:ext cx="8839199" cy="783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Another approach to poor gradients:</a:t>
            </a:r>
          </a:p>
        </p:txBody>
      </p:sp>
    </p:spTree>
    <p:extLst>
      <p:ext uri="{BB962C8B-B14F-4D97-AF65-F5344CB8AC3E}">
        <p14:creationId xmlns:p14="http://schemas.microsoft.com/office/powerpoint/2010/main" val="350640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SG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200" y="2328863"/>
            <a:ext cx="8229600" cy="3421062"/>
          </a:xfrm>
        </p:spPr>
      </p:pic>
      <p:sp>
        <p:nvSpPr>
          <p:cNvPr id="5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6141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https://upload-images.jianshu.io/upload_images/1252371-ab790631a51ddf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091" y="711494"/>
            <a:ext cx="6332394" cy="558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91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1850327" y="227002"/>
            <a:ext cx="8441699" cy="8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Last Time: Loss Functions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1970925" y="1168400"/>
            <a:ext cx="8200500" cy="452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marL="457200" indent="-355600"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score function: </a:t>
            </a:r>
          </a:p>
          <a:p>
            <a:pPr marL="457200" indent="-355600"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1800" y="1651367"/>
            <a:ext cx="2382024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7497042" y="1373911"/>
            <a:ext cx="1291200" cy="24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023" y="3721502"/>
            <a:ext cx="3680524" cy="204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325" y="3076368"/>
            <a:ext cx="2614024" cy="87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0675" y="4057199"/>
            <a:ext cx="4459824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0675" y="4910235"/>
            <a:ext cx="2839424" cy="679733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4101375" y="2736268"/>
            <a:ext cx="1473300" cy="47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5740350" y="3502402"/>
            <a:ext cx="1473300" cy="47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4678387" y="5013702"/>
            <a:ext cx="1473300" cy="47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Full loss</a:t>
            </a:r>
          </a:p>
        </p:txBody>
      </p:sp>
    </p:spTree>
    <p:extLst>
      <p:ext uri="{BB962C8B-B14F-4D97-AF65-F5344CB8AC3E}">
        <p14:creationId xmlns:p14="http://schemas.microsoft.com/office/powerpoint/2010/main" val="14050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961502"/>
              </p:ext>
            </p:extLst>
          </p:nvPr>
        </p:nvGraphicFramePr>
        <p:xfrm>
          <a:off x="-563420" y="2430549"/>
          <a:ext cx="12145820" cy="2468880"/>
        </p:xfrm>
        <a:graphic>
          <a:graphicData uri="http://schemas.openxmlformats.org/drawingml/2006/table">
            <a:tbl>
              <a:tblPr/>
              <a:tblGrid>
                <a:gridCol w="3036455">
                  <a:extLst>
                    <a:ext uri="{9D8B030D-6E8A-4147-A177-3AD203B41FA5}">
                      <a16:colId xmlns:a16="http://schemas.microsoft.com/office/drawing/2014/main" val="2309077448"/>
                    </a:ext>
                  </a:extLst>
                </a:gridCol>
                <a:gridCol w="3036455">
                  <a:extLst>
                    <a:ext uri="{9D8B030D-6E8A-4147-A177-3AD203B41FA5}">
                      <a16:colId xmlns:a16="http://schemas.microsoft.com/office/drawing/2014/main" val="3237776369"/>
                    </a:ext>
                  </a:extLst>
                </a:gridCol>
                <a:gridCol w="3036455">
                  <a:extLst>
                    <a:ext uri="{9D8B030D-6E8A-4147-A177-3AD203B41FA5}">
                      <a16:colId xmlns:a16="http://schemas.microsoft.com/office/drawing/2014/main" val="1954672245"/>
                    </a:ext>
                  </a:extLst>
                </a:gridCol>
                <a:gridCol w="3036455">
                  <a:extLst>
                    <a:ext uri="{9D8B030D-6E8A-4147-A177-3AD203B41FA5}">
                      <a16:colId xmlns:a16="http://schemas.microsoft.com/office/drawing/2014/main" val="928869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BGD（</a:t>
                      </a:r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批量）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SGD（</a:t>
                      </a:r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随机）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MBGD（</a:t>
                      </a:r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小批量）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532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优点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非凸函数可保证收敛至全局最优解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计算速度快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计算速度快，收敛稳定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20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缺点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计算速度缓慢，不允许新样本中途进入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计算结果不易收敛，可能会陷入局部最优解中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978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37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Shape 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350" y="989367"/>
            <a:ext cx="7391400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1688900" y="55733"/>
            <a:ext cx="5924700" cy="12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Interactive Web Demo time....</a:t>
            </a:r>
          </a:p>
        </p:txBody>
      </p:sp>
      <p:sp>
        <p:nvSpPr>
          <p:cNvPr id="886" name="Shape 886"/>
          <p:cNvSpPr txBox="1"/>
          <p:nvPr/>
        </p:nvSpPr>
        <p:spPr>
          <a:xfrm>
            <a:off x="1915955" y="5541612"/>
            <a:ext cx="8381342" cy="4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u="sng" dirty="0">
                <a:solidFill>
                  <a:srgbClr val="1155CC"/>
                </a:solidFill>
                <a:hlinkClick r:id="rId4"/>
              </a:rPr>
              <a:t>http://vision.stanford.edu/teaching/cs231n/linear-classify-demo/</a:t>
            </a:r>
          </a:p>
        </p:txBody>
      </p:sp>
    </p:spTree>
    <p:extLst>
      <p:ext uri="{BB962C8B-B14F-4D97-AF65-F5344CB8AC3E}">
        <p14:creationId xmlns:p14="http://schemas.microsoft.com/office/powerpoint/2010/main" val="31969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1124"/>
          <p:cNvCxnSpPr/>
          <p:nvPr/>
        </p:nvCxnSpPr>
        <p:spPr>
          <a:xfrm flipV="1">
            <a:off x="4778835" y="3547545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/>
              <a:t>Standard gradient</a:t>
            </a:r>
            <a:endParaRPr lang="en" sz="2400" dirty="0"/>
          </a:p>
        </p:txBody>
      </p:sp>
      <p:sp>
        <p:nvSpPr>
          <p:cNvPr id="7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W_1</a:t>
            </a:r>
          </a:p>
        </p:txBody>
      </p:sp>
      <p:cxnSp>
        <p:nvCxnSpPr>
          <p:cNvPr id="8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W_2</a:t>
            </a:r>
          </a:p>
        </p:txBody>
      </p:sp>
      <p:sp>
        <p:nvSpPr>
          <p:cNvPr id="10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You might be wondering…</a:t>
            </a:r>
          </a:p>
        </p:txBody>
      </p:sp>
      <p:sp>
        <p:nvSpPr>
          <p:cNvPr id="11" name="Shape 159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Shape 161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Shape 16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Shape 163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164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Shape 165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Shape 167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168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9" name="Shape 186"/>
          <p:cNvCxnSpPr/>
          <p:nvPr/>
        </p:nvCxnSpPr>
        <p:spPr>
          <a:xfrm flipV="1">
            <a:off x="3800305" y="1894389"/>
            <a:ext cx="412333" cy="184662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86"/>
          <p:cNvCxnSpPr/>
          <p:nvPr/>
        </p:nvCxnSpPr>
        <p:spPr>
          <a:xfrm flipV="1">
            <a:off x="3873797" y="3346088"/>
            <a:ext cx="1924253" cy="37060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" name="Shape 1125"/>
          <p:cNvSpPr txBox="1"/>
          <p:nvPr/>
        </p:nvSpPr>
        <p:spPr>
          <a:xfrm>
            <a:off x="3142025" y="4617782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Can we compute this?</a:t>
            </a:r>
          </a:p>
        </p:txBody>
      </p:sp>
      <p:cxnSp>
        <p:nvCxnSpPr>
          <p:cNvPr id="34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3792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Newton’s </a:t>
            </a:r>
            <a:r>
              <a:rPr lang="en" sz="3200" dirty="0" smtClean="0">
                <a:solidFill>
                  <a:schemeClr val="bg1"/>
                </a:solidFill>
              </a:rPr>
              <a:t>method</a:t>
            </a:r>
            <a:endParaRPr lang="en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687152" y="941650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 smtClean="0"/>
                  <a:t>Based on the Taylor Series 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endParaRPr lang="en-US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/>
                  <a:t>n=0:f(x</a:t>
                </a:r>
                <a:r>
                  <a:rPr lang="en-US" altLang="zh-CN" sz="2400" dirty="0"/>
                  <a:t>)=f(a)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/>
                  <a:t>n=1:f(x</a:t>
                </a:r>
                <a:r>
                  <a:rPr lang="en-US" altLang="zh-CN" sz="2400" dirty="0"/>
                  <a:t>)=f(a)+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zh-CN" sz="2400" dirty="0" smtClean="0"/>
                  <a:t>x-a)</a:t>
                </a:r>
                <a:endParaRPr lang="en-US" sz="2400" dirty="0" smtClean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endParaRPr sz="2400" dirty="0"/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152" y="941650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1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71746" y="1703890"/>
                <a:ext cx="3306673" cy="75527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baseline="30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baseline="300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746" y="1703890"/>
                <a:ext cx="3306673" cy="755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687152" y="3554633"/>
                <a:ext cx="6096000" cy="28977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:r>
                  <a:rPr lang="en-US" altLang="zh-CN" sz="2400" dirty="0" smtClean="0"/>
                  <a:t>At a local optima,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, so we use: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                            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000" dirty="0" smtClean="0"/>
                  <a:t>=0</a:t>
                </a:r>
              </a:p>
              <a:p>
                <a:r>
                  <a:rPr lang="en-US" altLang="zh-CN" sz="3000" dirty="0"/>
                  <a:t> </a:t>
                </a:r>
                <a:r>
                  <a:rPr lang="en-US" altLang="zh-CN" sz="3000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20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altLang="zh-CN" sz="320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200">
                            <a:latin typeface="Cambria Math" panose="02040503050406030204" pitchFamily="18" charset="0"/>
                          </a:rPr>
                          <m:t>′′</m:t>
                        </m:r>
                        <m:d>
                          <m:d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altLang="zh-CN" sz="2400" dirty="0"/>
              </a:p>
              <a:p>
                <a:pPr lvl="0"/>
                <a:endParaRPr lang="en-US" altLang="zh-CN" sz="2400" dirty="0" smtClean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′′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152" y="3554633"/>
                <a:ext cx="6096000" cy="2897716"/>
              </a:xfrm>
              <a:prstGeom prst="rect">
                <a:avLst/>
              </a:prstGeom>
              <a:blipFill>
                <a:blip r:embed="rId5"/>
                <a:stretch>
                  <a:fillRect l="-1600" t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1108"/>
              <p:cNvSpPr txBox="1"/>
              <p:nvPr/>
            </p:nvSpPr>
            <p:spPr>
              <a:xfrm>
                <a:off x="7521336" y="2559046"/>
                <a:ext cx="4189805" cy="3708637"/>
              </a:xfrm>
              <a:prstGeom prst="rect">
                <a:avLst/>
              </a:prstGeom>
              <a:noFill/>
              <a:ln w="22225">
                <a:solidFill>
                  <a:srgbClr val="00B0F0"/>
                </a:solidFill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′′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constant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/>
                  <a:t> is quadratic), then Newton’s method finds the optimum in </a:t>
                </a:r>
                <a:r>
                  <a:rPr lang="en-US" sz="2400" b="1" i="1" dirty="0"/>
                  <a:t>one step</a:t>
                </a:r>
                <a:r>
                  <a:rPr lang="en-US" sz="2400" dirty="0"/>
                  <a:t>. </a:t>
                </a:r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More generally, Newton’s method has </a:t>
                </a:r>
                <a:r>
                  <a:rPr lang="en-US" sz="2400" b="1" i="1" dirty="0"/>
                  <a:t>quadratic converge</a:t>
                </a:r>
                <a:r>
                  <a:rPr lang="en-US" sz="2400" b="1" i="1" dirty="0" smtClean="0"/>
                  <a:t>.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6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336" y="2559046"/>
                <a:ext cx="4189805" cy="3708637"/>
              </a:xfrm>
              <a:prstGeom prst="rect">
                <a:avLst/>
              </a:prstGeom>
              <a:blipFill>
                <a:blip r:embed="rId6"/>
                <a:stretch>
                  <a:fillRect l="-2026"/>
                </a:stretch>
              </a:blipFill>
              <a:ln w="2222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35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  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9007438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2400" dirty="0"/>
                  <a:t>To find an optimum of a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for high-dimensional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9007438" cy="5316027"/>
              </a:xfrm>
              <a:prstGeom prst="rect">
                <a:avLst/>
              </a:prstGeom>
              <a:blipFill>
                <a:blip r:embed="rId3"/>
                <a:stretch>
                  <a:fillRect l="-1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4" descr="https://bkimg.cdn.bcebos.com/pic/cdbf6c81800a19d83f07af7b38fa828ba61e46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93" y="3198530"/>
            <a:ext cx="5970608" cy="7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s://bkimg.cdn.bcebos.com/pic/4bed2e738bd4b31cb16e708d8cd6277f9e2ff8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27" y="2299622"/>
            <a:ext cx="6302414" cy="6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1718245" y="4181115"/>
            <a:ext cx="9024502" cy="1268593"/>
            <a:chOff x="1819315" y="4185909"/>
            <a:chExt cx="9024502" cy="1268593"/>
          </a:xfrm>
        </p:grpSpPr>
        <p:pic>
          <p:nvPicPr>
            <p:cNvPr id="11" name="Picture 18" descr="https://bkimg.cdn.bcebos.com/pic/1ad5ad6eddc451da6186d4ddbdfd5266d016329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654" y="4502285"/>
              <a:ext cx="8115163" cy="95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/>
            <p:cNvSpPr txBox="1"/>
            <p:nvPr/>
          </p:nvSpPr>
          <p:spPr>
            <a:xfrm>
              <a:off x="1819315" y="4185909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写成矩阵形式为：</a:t>
              </a:r>
              <a:endPara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070114" y="155951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二元的泰勒展开式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903644" y="5681087"/>
                <a:ext cx="5622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2400" dirty="0"/>
                  <a:t>we want zeros of its gradient: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altLang="zh-CN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/>
                      </a:rPr>
                      <m:t>=0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644" y="5681087"/>
                <a:ext cx="5622758" cy="461665"/>
              </a:xfrm>
              <a:prstGeom prst="rect">
                <a:avLst/>
              </a:prstGeom>
              <a:blipFill>
                <a:blip r:embed="rId7"/>
                <a:stretch>
                  <a:fillRect l="-1625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0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  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For zeros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with a vector displacement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h</m:t>
                    </m:r>
                  </m:oMath>
                </a14:m>
                <a:r>
                  <a:rPr lang="en-US" sz="2400" dirty="0"/>
                  <a:t>, Taylor’s expansion is:</a:t>
                </a:r>
              </a:p>
              <a:p>
                <a:endParaRPr lang="en-US" sz="24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 </m:t>
                      </m:r>
                      <m:r>
                        <a:rPr lang="en-US" sz="2400" i="1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the Hessian matrix of second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/>
                  <a:t>. The update is: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0"/>
                <a:endParaRPr lang="en-US" sz="2400" dirty="0"/>
              </a:p>
              <a:p>
                <a:endParaRPr sz="2400" dirty="0"/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191" r="-4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730853" y="4831848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Hessian matrix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5913431" y="4582862"/>
            <a:ext cx="345561" cy="21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bkimg.cdn.bcebos.com/pic/80cb39dbb6fd52660cc6fc22a018972bd40736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211" y="5201179"/>
            <a:ext cx="3485172" cy="1474058"/>
          </a:xfrm>
          <a:prstGeom prst="rect">
            <a:avLst/>
          </a:prstGeom>
          <a:noFill/>
          <a:effectLst>
            <a:outerShdw blurRad="50800" dist="1651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99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1124"/>
          <p:cNvCxnSpPr/>
          <p:nvPr/>
        </p:nvCxnSpPr>
        <p:spPr>
          <a:xfrm flipV="1">
            <a:off x="4778835" y="3547545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/>
              <a:t>Standard gradient</a:t>
            </a:r>
            <a:endParaRPr lang="en" sz="2400" dirty="0"/>
          </a:p>
        </p:txBody>
      </p:sp>
      <p:sp>
        <p:nvSpPr>
          <p:cNvPr id="7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W_1</a:t>
            </a:r>
          </a:p>
        </p:txBody>
      </p:sp>
      <p:cxnSp>
        <p:nvCxnSpPr>
          <p:cNvPr id="8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W_2</a:t>
            </a:r>
          </a:p>
        </p:txBody>
      </p:sp>
      <p:sp>
        <p:nvSpPr>
          <p:cNvPr id="10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Newton step</a:t>
            </a:r>
          </a:p>
        </p:txBody>
      </p:sp>
      <p:sp>
        <p:nvSpPr>
          <p:cNvPr id="11" name="Shape 159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Shape 161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Shape 16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Shape 163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164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Shape 165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Shape 167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168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9" name="Shape 186"/>
          <p:cNvCxnSpPr/>
          <p:nvPr/>
        </p:nvCxnSpPr>
        <p:spPr>
          <a:xfrm flipV="1">
            <a:off x="3800305" y="1894389"/>
            <a:ext cx="412333" cy="184662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86"/>
          <p:cNvCxnSpPr/>
          <p:nvPr/>
        </p:nvCxnSpPr>
        <p:spPr>
          <a:xfrm flipV="1">
            <a:off x="3873797" y="3346088"/>
            <a:ext cx="1924253" cy="37060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" name="Shape 1125"/>
          <p:cNvSpPr txBox="1"/>
          <p:nvPr/>
        </p:nvSpPr>
        <p:spPr>
          <a:xfrm>
            <a:off x="3142025" y="4617782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Newton gradient step</a:t>
            </a:r>
          </a:p>
        </p:txBody>
      </p:sp>
      <p:cxnSp>
        <p:nvCxnSpPr>
          <p:cNvPr id="34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6534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/>
                  <a:t>The Newton update is:</a:t>
                </a:r>
              </a:p>
              <a:p>
                <a:pPr lvl="0"/>
                <a:endParaRPr lang="en-US" sz="24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Converges very fast, but rarely used in DL. Why?</a:t>
                </a:r>
              </a:p>
              <a:p>
                <a:pPr lvl="0"/>
                <a:endParaRPr lang="en-US" sz="2400" dirty="0"/>
              </a:p>
              <a:p>
                <a:endParaRPr sz="2400" dirty="0"/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1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72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/>
                  <a:t>The Newton update is:</a:t>
                </a:r>
              </a:p>
              <a:p>
                <a:pPr lvl="0"/>
                <a:endParaRPr lang="en-US" sz="24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Converges very fast, but rarely used in DL. Why?</a:t>
                </a:r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b="1" dirty="0"/>
                  <a:t>Too expensive: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has dimension M,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/>
                    </m:sSup>
                  </m:oMath>
                </a14:m>
                <a:r>
                  <a:rPr lang="en-US" sz="2400" dirty="0"/>
                  <a:t>has dimension 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and takes O(M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) time to invert.</a:t>
                </a:r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endParaRPr sz="2400" dirty="0"/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1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/>
                  <a:t>The Newton update is:</a:t>
                </a:r>
              </a:p>
              <a:p>
                <a:pPr lvl="0"/>
                <a:endParaRPr lang="en-US" sz="24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Converges very fast, but rarely used in DL. Why?</a:t>
                </a:r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b="1" dirty="0"/>
                  <a:t>Too expensive: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has dimension M,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/>
                    </m:sSup>
                  </m:oMath>
                </a14:m>
                <a:r>
                  <a:rPr lang="en-US" sz="2400" dirty="0"/>
                  <a:t>has dimension M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and takes O(M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) time to invert.</a:t>
                </a:r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b="1" dirty="0"/>
                  <a:t>Too unstable: </a:t>
                </a:r>
                <a:r>
                  <a:rPr lang="en-US" sz="2400" dirty="0"/>
                  <a:t>it involves a high-dimensional matrix inverse, which has poor numerical stability. The Hessian may even be </a:t>
                </a:r>
                <a:r>
                  <a:rPr lang="en-US" sz="2400" dirty="0" smtClean="0"/>
                  <a:t>singular</a:t>
                </a:r>
                <a:r>
                  <a:rPr lang="zh-CN" altLang="en-US" sz="2400" dirty="0" smtClean="0"/>
                  <a:t>（行列式的值为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）</a:t>
                </a:r>
                <a:r>
                  <a:rPr lang="en-US" sz="2400" dirty="0" smtClean="0"/>
                  <a:t>. </a:t>
                </a:r>
                <a:endParaRPr lang="en-US" sz="2400" dirty="0"/>
              </a:p>
              <a:p>
                <a:pPr lvl="0"/>
                <a:endParaRPr lang="en-US" sz="2400" dirty="0"/>
              </a:p>
              <a:p>
                <a:endParaRPr sz="2400" dirty="0"/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1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05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4071527" y="2182667"/>
            <a:ext cx="7322999" cy="30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480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27089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Convergence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2400" b="1" dirty="0">
                    <a:solidFill>
                      <a:srgbClr val="0033CC"/>
                    </a:solidFill>
                  </a:rPr>
                  <a:t>Quadratic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,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log</m:t>
                        </m:r>
                        <m:r>
                          <a:rPr lang="en-US" sz="24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0" algn="ctr"/>
                <a:endParaRPr lang="en-US" sz="2400" dirty="0"/>
              </a:p>
              <a:p>
                <a:r>
                  <a:rPr lang="en-US" sz="2400" b="1" dirty="0">
                    <a:solidFill>
                      <a:srgbClr val="0033CC"/>
                    </a:solidFill>
                  </a:rPr>
                  <a:t>Linearly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,     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>
                    <a:solidFill>
                      <a:srgbClr val="0033CC"/>
                    </a:solidFill>
                  </a:rPr>
                  <a:t>SGD: 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  is    O(1/n),                               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1/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SGD is terrible compared to the others. Why is it used? </a:t>
                </a:r>
              </a:p>
              <a:p>
                <a:pPr lvl="0" algn="ctr"/>
                <a:endParaRPr sz="2400" dirty="0"/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1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0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Convergence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2400" b="1" dirty="0">
                    <a:solidFill>
                      <a:srgbClr val="0033CC"/>
                    </a:solidFill>
                  </a:rPr>
                  <a:t>Quadratic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,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log</m:t>
                        </m:r>
                        <m:r>
                          <a:rPr lang="en-US" sz="2400" i="1"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0" algn="ctr"/>
                <a:endParaRPr lang="en-US" sz="2400" dirty="0"/>
              </a:p>
              <a:p>
                <a:r>
                  <a:rPr lang="en-US" sz="2400" b="1" dirty="0">
                    <a:solidFill>
                      <a:srgbClr val="0033CC"/>
                    </a:solidFill>
                  </a:rPr>
                  <a:t>Linearly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,     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>
                    <a:solidFill>
                      <a:srgbClr val="0033CC"/>
                    </a:solidFill>
                  </a:rPr>
                  <a:t>SGD: 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  is    O(1/n),                               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1/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SGD is </a:t>
                </a:r>
                <a:r>
                  <a:rPr lang="en-US" sz="2400" b="1" i="1" dirty="0"/>
                  <a:t>good enough</a:t>
                </a:r>
                <a:r>
                  <a:rPr lang="en-US" sz="2400" dirty="0"/>
                  <a:t> for machine learning applications.</a:t>
                </a:r>
              </a:p>
              <a:p>
                <a:r>
                  <a:rPr lang="en-US" sz="2400" dirty="0"/>
                  <a:t>Remember “n” for SGD is </a:t>
                </a:r>
                <a:r>
                  <a:rPr lang="en-US" sz="2400" dirty="0" err="1"/>
                  <a:t>minibatch</a:t>
                </a:r>
                <a:r>
                  <a:rPr lang="en-US" sz="2400" dirty="0"/>
                  <a:t> count.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After 1 million updates,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en-US" sz="2400" dirty="0"/>
                  <a:t> is order O(1/n) which is approaching floating point single precision. </a:t>
                </a:r>
              </a:p>
              <a:p>
                <a:endParaRPr lang="en-US" sz="2400" dirty="0"/>
              </a:p>
              <a:p>
                <a:pPr lvl="0" algn="ctr"/>
                <a:endParaRPr sz="2400" dirty="0"/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1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47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9" y="1028700"/>
            <a:ext cx="10972800" cy="990600"/>
          </a:xfrm>
        </p:spPr>
        <p:txBody>
          <a:bodyPr/>
          <a:lstStyle/>
          <a:p>
            <a:r>
              <a:rPr lang="en-US" altLang="zh-CN" dirty="0" smtClean="0"/>
              <a:t>SGD</a:t>
            </a:r>
            <a:endParaRPr lang="zh-CN" altLang="en-US" dirty="0"/>
          </a:p>
        </p:txBody>
      </p:sp>
      <p:pic>
        <p:nvPicPr>
          <p:cNvPr id="4" name="SG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2360" y="1028700"/>
            <a:ext cx="6367279" cy="5462239"/>
          </a:xfrm>
        </p:spPr>
      </p:pic>
    </p:spTree>
    <p:extLst>
      <p:ext uri="{BB962C8B-B14F-4D97-AF65-F5344CB8AC3E}">
        <p14:creationId xmlns:p14="http://schemas.microsoft.com/office/powerpoint/2010/main" val="648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 descr="opt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950" y="1191196"/>
            <a:ext cx="5217380" cy="454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Shape 1172"/>
          <p:cNvSpPr txBox="1"/>
          <p:nvPr/>
        </p:nvSpPr>
        <p:spPr>
          <a:xfrm>
            <a:off x="4712044" y="5737316"/>
            <a:ext cx="5796839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(image credits to Alec Radford)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The effects of different update formulas</a:t>
            </a:r>
          </a:p>
        </p:txBody>
      </p:sp>
    </p:spTree>
    <p:extLst>
      <p:ext uri="{BB962C8B-B14F-4D97-AF65-F5344CB8AC3E}">
        <p14:creationId xmlns:p14="http://schemas.microsoft.com/office/powerpoint/2010/main" val="10459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Momentum update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350" y="3696792"/>
            <a:ext cx="6410325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350" y="1540592"/>
            <a:ext cx="4143375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/>
          <p:nvPr/>
        </p:nvCxnSpPr>
        <p:spPr>
          <a:xfrm>
            <a:off x="5859836" y="2513692"/>
            <a:ext cx="0" cy="84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2" name="Shape 212"/>
          <p:cNvSpPr/>
          <p:nvPr/>
        </p:nvSpPr>
        <p:spPr>
          <a:xfrm>
            <a:off x="4267686" y="4011392"/>
            <a:ext cx="3643200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619175" y="4925200"/>
            <a:ext cx="8998500" cy="8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- Physical interpretation as ball rolling down the loss function + friction (mu coefficient).</a:t>
            </a:r>
          </a:p>
          <a:p>
            <a:r>
              <a:rPr lang="en" dirty="0"/>
              <a:t>- mu = usually ~0.5, 0.9, or 0.99 (Sometimes annealed over time, e.g. from 0.5 -&gt; 0.99)</a:t>
            </a:r>
          </a:p>
        </p:txBody>
      </p:sp>
      <p:pic>
        <p:nvPicPr>
          <p:cNvPr id="3074" name="Picture 2" descr="https://ruder.io/content/images/2015/12/without_momentum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971" y="910201"/>
            <a:ext cx="4461657" cy="240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694455" y="342669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SGD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527125" y="2184041"/>
            <a:ext cx="161365" cy="17887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852114" y="2013710"/>
            <a:ext cx="161365" cy="17887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87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Momentum update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2" y="2705047"/>
            <a:ext cx="6410325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621" y="971097"/>
            <a:ext cx="4143375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Shape 222"/>
          <p:cNvCxnSpPr/>
          <p:nvPr/>
        </p:nvCxnSpPr>
        <p:spPr>
          <a:xfrm>
            <a:off x="2809526" y="1863447"/>
            <a:ext cx="0" cy="84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3" name="Shape 223"/>
          <p:cNvSpPr/>
          <p:nvPr/>
        </p:nvSpPr>
        <p:spPr>
          <a:xfrm>
            <a:off x="1193626" y="3006805"/>
            <a:ext cx="3643200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1320061" y="4065717"/>
            <a:ext cx="8971800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Allows a velocity to “build up” along shallow </a:t>
            </a:r>
            <a:r>
              <a:rPr lang="en" sz="2000" dirty="0" smtClean="0">
                <a:solidFill>
                  <a:srgbClr val="FF0000"/>
                </a:solidFill>
              </a:rPr>
              <a:t>directions</a:t>
            </a:r>
            <a:endParaRPr lang="en" sz="2000" dirty="0">
              <a:solidFill>
                <a:srgbClr val="FF0000"/>
              </a:solidFill>
            </a:endParaRPr>
          </a:p>
          <a:p>
            <a:pPr marL="457200" indent="-355600"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Velocity becomes damped in steep direction due to quickly changing 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153008" y="4937288"/>
                <a:ext cx="53676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08" y="4937288"/>
                <a:ext cx="5367635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img-blog.csdnimg.cn/2018102722060778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95" y="971097"/>
            <a:ext cx="6809963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005145" y="2984938"/>
                <a:ext cx="1910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CD6FDBE0-1374-4C26-AA2B-37D0B0F7A206}" type="mathplaceholder">
                        <a:rPr lang="zh-CN" altLang="en-US" i="1" smtClean="0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145" y="2984938"/>
                <a:ext cx="1910779" cy="276999"/>
              </a:xfrm>
              <a:prstGeom prst="rect">
                <a:avLst/>
              </a:prstGeom>
              <a:blipFill>
                <a:blip r:embed="rId7"/>
                <a:stretch>
                  <a:fillRect l="-2866" t="-2222" r="-3185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25137" y="5461161"/>
                <a:ext cx="18095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37" y="5461161"/>
                <a:ext cx="1809534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66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2352" y="912808"/>
            <a:ext cx="6820342" cy="44332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59680" y="5444645"/>
            <a:ext cx="75007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  <a:endParaRPr lang="en-US" altLang="zh-CN" sz="1400" dirty="0">
              <a:solidFill>
                <a:srgbClr val="12121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动量移动得更快</a:t>
            </a:r>
            <a:r>
              <a:rPr lang="en-US" altLang="zh-CN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因为它积累的所有动量</a:t>
            </a:r>
            <a:r>
              <a:rPr lang="en-US" altLang="zh-CN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动量有机会逃脱局部极小值</a:t>
            </a:r>
            <a:r>
              <a:rPr lang="en-US" altLang="zh-CN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因为动量可能推动它脱离局部极小值</a:t>
            </a:r>
            <a:r>
              <a:rPr lang="en-US" altLang="zh-CN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1400" dirty="0">
                <a:solidFill>
                  <a:srgbClr val="12121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808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007" y="1023168"/>
            <a:ext cx="3636750" cy="48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179878" y="1252768"/>
            <a:ext cx="2402100" cy="3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0000"/>
                </a:solidFill>
              </a:rPr>
              <a:t>SGD </a:t>
            </a:r>
          </a:p>
          <a:p>
            <a:r>
              <a:rPr lang="en" sz="3000" dirty="0"/>
              <a:t>vs</a:t>
            </a:r>
          </a:p>
          <a:p>
            <a:r>
              <a:rPr lang="en" sz="3000" dirty="0">
                <a:solidFill>
                  <a:srgbClr val="38761D"/>
                </a:solidFill>
              </a:rPr>
              <a:t>Momentum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574704" y="2830568"/>
            <a:ext cx="4225500" cy="2696399"/>
            <a:chOff x="6479701" y="2600968"/>
            <a:chExt cx="4225500" cy="2696399"/>
          </a:xfrm>
        </p:grpSpPr>
        <p:sp>
          <p:nvSpPr>
            <p:cNvPr id="237" name="Shape 237"/>
            <p:cNvSpPr txBox="1"/>
            <p:nvPr/>
          </p:nvSpPr>
          <p:spPr>
            <a:xfrm>
              <a:off x="8000101" y="2600968"/>
              <a:ext cx="2705100" cy="2696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>
                  <a:solidFill>
                    <a:srgbClr val="38761D"/>
                  </a:solidFill>
                </a:rPr>
                <a:t>notice momentum</a:t>
              </a:r>
            </a:p>
            <a:p>
              <a:r>
                <a:rPr lang="en" dirty="0">
                  <a:solidFill>
                    <a:srgbClr val="38761D"/>
                  </a:solidFill>
                </a:rPr>
                <a:t>overshooting the target, but overall getting to the minimum much faster than vanilla SGD.</a:t>
              </a:r>
            </a:p>
          </p:txBody>
        </p:sp>
        <p:cxnSp>
          <p:nvCxnSpPr>
            <p:cNvPr id="238" name="Shape 238"/>
            <p:cNvCxnSpPr/>
            <p:nvPr/>
          </p:nvCxnSpPr>
          <p:spPr>
            <a:xfrm flipH="1">
              <a:off x="6479701" y="3193835"/>
              <a:ext cx="1520400" cy="124719"/>
            </a:xfrm>
            <a:prstGeom prst="straightConnector1">
              <a:avLst/>
            </a:prstGeom>
            <a:noFill/>
            <a:ln w="19050" cap="flat" cmpd="sng">
              <a:solidFill>
                <a:srgbClr val="38761D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7896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1619177" y="97601"/>
            <a:ext cx="9107043" cy="652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Nesterov </a:t>
            </a:r>
            <a:r>
              <a:rPr lang="en" sz="3200" dirty="0" smtClean="0">
                <a:solidFill>
                  <a:schemeClr val="bg1"/>
                </a:solidFill>
              </a:rPr>
              <a:t>Momentum(</a:t>
            </a:r>
            <a:r>
              <a:rPr lang="zh-CN" altLang="en-US" sz="3200" dirty="0" smtClean="0">
                <a:solidFill>
                  <a:schemeClr val="bg1"/>
                </a:solidFill>
              </a:rPr>
              <a:t>牛顿动</a:t>
            </a:r>
            <a:r>
              <a:rPr lang="zh-CN" altLang="en-US" sz="3200" dirty="0">
                <a:solidFill>
                  <a:schemeClr val="bg1"/>
                </a:solidFill>
              </a:rPr>
              <a:t>量</a:t>
            </a:r>
            <a:r>
              <a:rPr lang="en" sz="3200" dirty="0" smtClean="0">
                <a:solidFill>
                  <a:schemeClr val="bg1"/>
                </a:solidFill>
              </a:rPr>
              <a:t>) update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</a:rPr>
              <a:t>NAG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2791346" y="4630185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46" name="Shape 246"/>
          <p:cNvCxnSpPr>
            <a:stCxn id="245" idx="6"/>
          </p:cNvCxnSpPr>
          <p:nvPr/>
        </p:nvCxnSpPr>
        <p:spPr>
          <a:xfrm>
            <a:off x="2961746" y="4743785"/>
            <a:ext cx="132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7" name="Shape 247"/>
          <p:cNvSpPr txBox="1"/>
          <p:nvPr/>
        </p:nvSpPr>
        <p:spPr>
          <a:xfrm>
            <a:off x="3095951" y="4852835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gradient</a:t>
            </a:r>
          </a:p>
          <a:p>
            <a:r>
              <a:rPr lang="en">
                <a:solidFill>
                  <a:srgbClr val="FF0000"/>
                </a:solidFill>
              </a:rPr>
              <a:t>step</a:t>
            </a:r>
          </a:p>
        </p:txBody>
      </p:sp>
      <p:cxnSp>
        <p:nvCxnSpPr>
          <p:cNvPr id="248" name="Shape 248"/>
          <p:cNvCxnSpPr>
            <a:stCxn id="245" idx="0"/>
          </p:cNvCxnSpPr>
          <p:nvPr/>
        </p:nvCxnSpPr>
        <p:spPr>
          <a:xfrm rot="10800000" flipH="1">
            <a:off x="2876546" y="3064985"/>
            <a:ext cx="640800" cy="15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9" name="Shape 249"/>
          <p:cNvSpPr txBox="1"/>
          <p:nvPr/>
        </p:nvSpPr>
        <p:spPr>
          <a:xfrm>
            <a:off x="2150650" y="3195767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</a:rPr>
              <a:t>step</a:t>
            </a:r>
          </a:p>
        </p:txBody>
      </p:sp>
      <p:cxnSp>
        <p:nvCxnSpPr>
          <p:cNvPr id="250" name="Shape 250"/>
          <p:cNvCxnSpPr/>
          <p:nvPr/>
        </p:nvCxnSpPr>
        <p:spPr>
          <a:xfrm>
            <a:off x="3519944" y="3091428"/>
            <a:ext cx="1323599" cy="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1" name="Shape 251"/>
          <p:cNvCxnSpPr>
            <a:stCxn id="245" idx="7"/>
          </p:cNvCxnSpPr>
          <p:nvPr/>
        </p:nvCxnSpPr>
        <p:spPr>
          <a:xfrm rot="10800000" flipH="1">
            <a:off x="2936791" y="3100657"/>
            <a:ext cx="1881900" cy="156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2" name="Shape 252"/>
          <p:cNvSpPr txBox="1"/>
          <p:nvPr/>
        </p:nvSpPr>
        <p:spPr>
          <a:xfrm>
            <a:off x="3941513" y="3755074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actual step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3010350" y="2461102"/>
            <a:ext cx="3217800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Ordinary momentum update: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27" y="1342200"/>
            <a:ext cx="6410325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203" y="2605100"/>
            <a:ext cx="2766300" cy="2705334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8599714" y="2906486"/>
            <a:ext cx="576943" cy="6640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176657" y="32385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修正后的方向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524999" y="38475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两次动量梯度方向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247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Nesterov Momentum update</a:t>
            </a:r>
          </a:p>
        </p:txBody>
      </p:sp>
      <p:sp>
        <p:nvSpPr>
          <p:cNvPr id="261" name="Shape 261"/>
          <p:cNvSpPr/>
          <p:nvPr/>
        </p:nvSpPr>
        <p:spPr>
          <a:xfrm>
            <a:off x="2672121" y="39237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62" name="Shape 262"/>
          <p:cNvCxnSpPr>
            <a:stCxn id="261" idx="6"/>
          </p:cNvCxnSpPr>
          <p:nvPr/>
        </p:nvCxnSpPr>
        <p:spPr>
          <a:xfrm>
            <a:off x="2842521" y="4037360"/>
            <a:ext cx="132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3" name="Shape 263"/>
          <p:cNvSpPr txBox="1"/>
          <p:nvPr/>
        </p:nvSpPr>
        <p:spPr>
          <a:xfrm>
            <a:off x="2976726" y="4146410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gradient</a:t>
            </a:r>
          </a:p>
          <a:p>
            <a:r>
              <a:rPr lang="en">
                <a:solidFill>
                  <a:srgbClr val="FF0000"/>
                </a:solidFill>
              </a:rPr>
              <a:t>step</a:t>
            </a:r>
          </a:p>
        </p:txBody>
      </p:sp>
      <p:cxnSp>
        <p:nvCxnSpPr>
          <p:cNvPr id="264" name="Shape 264"/>
          <p:cNvCxnSpPr>
            <a:stCxn id="261" idx="0"/>
          </p:cNvCxnSpPr>
          <p:nvPr/>
        </p:nvCxnSpPr>
        <p:spPr>
          <a:xfrm rot="10800000" flipH="1">
            <a:off x="2757321" y="2358560"/>
            <a:ext cx="640800" cy="15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031425" y="24893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</a:rPr>
              <a:t>step</a:t>
            </a:r>
          </a:p>
        </p:txBody>
      </p:sp>
      <p:cxnSp>
        <p:nvCxnSpPr>
          <p:cNvPr id="266" name="Shape 266"/>
          <p:cNvCxnSpPr/>
          <p:nvPr/>
        </p:nvCxnSpPr>
        <p:spPr>
          <a:xfrm>
            <a:off x="3400719" y="2385003"/>
            <a:ext cx="1323599" cy="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7" name="Shape 267"/>
          <p:cNvCxnSpPr>
            <a:stCxn id="261" idx="7"/>
          </p:cNvCxnSpPr>
          <p:nvPr/>
        </p:nvCxnSpPr>
        <p:spPr>
          <a:xfrm rot="10800000" flipH="1">
            <a:off x="2817566" y="2394232"/>
            <a:ext cx="1881900" cy="156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8" name="Shape 268"/>
          <p:cNvSpPr txBox="1"/>
          <p:nvPr/>
        </p:nvSpPr>
        <p:spPr>
          <a:xfrm>
            <a:off x="3822288" y="3048648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actual step</a:t>
            </a:r>
          </a:p>
        </p:txBody>
      </p:sp>
      <p:sp>
        <p:nvSpPr>
          <p:cNvPr id="269" name="Shape 269"/>
          <p:cNvSpPr/>
          <p:nvPr/>
        </p:nvSpPr>
        <p:spPr>
          <a:xfrm>
            <a:off x="6400546" y="39635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70" name="Shape 270"/>
          <p:cNvCxnSpPr/>
          <p:nvPr/>
        </p:nvCxnSpPr>
        <p:spPr>
          <a:xfrm rot="10800000" flipH="1">
            <a:off x="6528778" y="2398362"/>
            <a:ext cx="640799" cy="156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1" name="Shape 271"/>
          <p:cNvSpPr txBox="1"/>
          <p:nvPr/>
        </p:nvSpPr>
        <p:spPr>
          <a:xfrm>
            <a:off x="5802880" y="25291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</a:rPr>
              <a:t>step</a:t>
            </a:r>
          </a:p>
        </p:txBody>
      </p:sp>
      <p:cxnSp>
        <p:nvCxnSpPr>
          <p:cNvPr id="272" name="Shape 272"/>
          <p:cNvCxnSpPr/>
          <p:nvPr/>
        </p:nvCxnSpPr>
        <p:spPr>
          <a:xfrm>
            <a:off x="7169571" y="2404117"/>
            <a:ext cx="1177500" cy="54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3" name="Shape 273"/>
          <p:cNvSpPr txBox="1"/>
          <p:nvPr/>
        </p:nvSpPr>
        <p:spPr>
          <a:xfrm>
            <a:off x="8309827" y="1987702"/>
            <a:ext cx="21098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“lookahead” gradient step (bit different than original)</a:t>
            </a:r>
          </a:p>
        </p:txBody>
      </p:sp>
      <p:cxnSp>
        <p:nvCxnSpPr>
          <p:cNvPr id="274" name="Shape 274"/>
          <p:cNvCxnSpPr>
            <a:stCxn id="269" idx="7"/>
          </p:cNvCxnSpPr>
          <p:nvPr/>
        </p:nvCxnSpPr>
        <p:spPr>
          <a:xfrm rot="10800000" flipH="1">
            <a:off x="6545991" y="2936832"/>
            <a:ext cx="1786800" cy="106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5" name="Shape 275"/>
          <p:cNvSpPr txBox="1"/>
          <p:nvPr/>
        </p:nvSpPr>
        <p:spPr>
          <a:xfrm>
            <a:off x="7454763" y="3364582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actual step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2709150" y="1352168"/>
            <a:ext cx="2424000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Momentum update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6528777" y="1363186"/>
            <a:ext cx="2704499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Nesterov momentum update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5287225" y="1177400"/>
            <a:ext cx="0" cy="43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73502" y="4924298"/>
                <a:ext cx="53676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2" y="4924298"/>
                <a:ext cx="5367635" cy="369332"/>
              </a:xfrm>
              <a:prstGeom prst="rect">
                <a:avLst/>
              </a:prstGeom>
              <a:blipFill>
                <a:blip r:embed="rId3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45631" y="5448171"/>
                <a:ext cx="18095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1" y="5448171"/>
                <a:ext cx="180953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5252312" y="4844157"/>
                <a:ext cx="63046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12" y="4844157"/>
                <a:ext cx="6304688" cy="369332"/>
              </a:xfrm>
              <a:prstGeom prst="rect">
                <a:avLst/>
              </a:prstGeom>
              <a:blipFill>
                <a:blip r:embed="rId5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hape 303"/>
          <p:cNvSpPr/>
          <p:nvPr/>
        </p:nvSpPr>
        <p:spPr>
          <a:xfrm>
            <a:off x="10276245" y="4764623"/>
            <a:ext cx="1030499" cy="528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" name="Shape 304"/>
          <p:cNvSpPr txBox="1"/>
          <p:nvPr/>
        </p:nvSpPr>
        <p:spPr>
          <a:xfrm>
            <a:off x="5749123" y="4311764"/>
            <a:ext cx="3522899" cy="7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00FF"/>
                </a:solidFill>
              </a:rPr>
              <a:t>Nesterov: the only difference...</a:t>
            </a:r>
          </a:p>
        </p:txBody>
      </p:sp>
      <p:sp>
        <p:nvSpPr>
          <p:cNvPr id="26" name="Shape 303"/>
          <p:cNvSpPr/>
          <p:nvPr/>
        </p:nvSpPr>
        <p:spPr>
          <a:xfrm>
            <a:off x="9533614" y="4604009"/>
            <a:ext cx="1996968" cy="84416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5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 animBg="1"/>
      <p:bldP spid="26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Shape 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701" y="1195485"/>
            <a:ext cx="5717199" cy="49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 txBox="1"/>
          <p:nvPr/>
        </p:nvSpPr>
        <p:spPr>
          <a:xfrm>
            <a:off x="1833977" y="132602"/>
            <a:ext cx="8262599" cy="9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Strategy #1: A first very bad idea solution: </a:t>
            </a:r>
            <a:r>
              <a:rPr lang="en" sz="2400" b="1" dirty="0">
                <a:solidFill>
                  <a:schemeClr val="bg1"/>
                </a:solidFill>
              </a:rPr>
              <a:t>Random search</a:t>
            </a:r>
          </a:p>
        </p:txBody>
      </p:sp>
    </p:spTree>
    <p:extLst>
      <p:ext uri="{BB962C8B-B14F-4D97-AF65-F5344CB8AC3E}">
        <p14:creationId xmlns:p14="http://schemas.microsoft.com/office/powerpoint/2010/main" val="1601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275" y="1070590"/>
            <a:ext cx="4609142" cy="4507562"/>
          </a:xfrm>
          <a:prstGeom prst="rect">
            <a:avLst/>
          </a:prstGeom>
        </p:spPr>
      </p:pic>
      <p:sp>
        <p:nvSpPr>
          <p:cNvPr id="5" name="Shape 260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Nesterov Momentum update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6285187" y="2816772"/>
            <a:ext cx="956589" cy="10567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5512297" y="1586686"/>
            <a:ext cx="952003" cy="113111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436097" y="1523186"/>
            <a:ext cx="939303" cy="129358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166712" y="1217354"/>
                <a:ext cx="5935370" cy="730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12" y="1217354"/>
                <a:ext cx="5935370" cy="730136"/>
              </a:xfrm>
              <a:prstGeom prst="rect">
                <a:avLst/>
              </a:prstGeom>
              <a:blipFill>
                <a:blip r:embed="rId3"/>
                <a:stretch>
                  <a:fillRect b="-18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3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Nesterov Momentum update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180" y="1322442"/>
            <a:ext cx="4421166" cy="14035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6" name="Shape 336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Slightly inconvenient… </a:t>
            </a:r>
          </a:p>
          <a:p>
            <a:r>
              <a:rPr lang="en">
                <a:solidFill>
                  <a:srgbClr val="0000FF"/>
                </a:solidFill>
              </a:rPr>
              <a:t>usually we have :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1664302" y="2772900"/>
            <a:ext cx="874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9" name="Shape 339"/>
          <p:cNvSpPr txBox="1"/>
          <p:nvPr/>
        </p:nvSpPr>
        <p:spPr>
          <a:xfrm>
            <a:off x="1746827" y="3004002"/>
            <a:ext cx="5900699" cy="58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Variable transform and rearranging saves the day: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1232" y="2972000"/>
            <a:ext cx="3163767" cy="6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1" name="Shape 341"/>
          <p:cNvSpPr/>
          <p:nvPr/>
        </p:nvSpPr>
        <p:spPr>
          <a:xfrm>
            <a:off x="4346602" y="1421669"/>
            <a:ext cx="1691699" cy="52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1786152" y="3560035"/>
            <a:ext cx="5322899" cy="58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Replace all thetas with phis, rearrange and obtain:</a:t>
            </a: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6">
            <a:alphaModFix/>
          </a:blip>
          <a:srcRect b="-2705"/>
          <a:stretch/>
        </p:blipFill>
        <p:spPr>
          <a:xfrm>
            <a:off x="1513490" y="3973604"/>
            <a:ext cx="4135943" cy="138248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44" name="Shape 3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526" y="4170479"/>
            <a:ext cx="4019550" cy="1320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01230" y="890336"/>
                <a:ext cx="6907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0" y="890336"/>
                <a:ext cx="6907821" cy="369332"/>
              </a:xfrm>
              <a:prstGeom prst="rect">
                <a:avLst/>
              </a:prstGeom>
              <a:blipFill>
                <a:blip r:embed="rId8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1513490" y="4986758"/>
            <a:ext cx="6041680" cy="935408"/>
            <a:chOff x="1513490" y="4986758"/>
            <a:chExt cx="6041680" cy="935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1513490" y="5491279"/>
                  <a:ext cx="4726810" cy="430887"/>
                </a:xfrm>
                <a:prstGeom prst="rect">
                  <a:avLst/>
                </a:prstGeom>
                <a:noFill/>
                <a:ln>
                  <a:solidFill>
                    <a:schemeClr val="dk2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3490" y="5491279"/>
                  <a:ext cx="4726810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dk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6332656" y="4986758"/>
                  <a:ext cx="12225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令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2656" y="4986758"/>
                  <a:ext cx="122251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弧形 8"/>
            <p:cNvSpPr/>
            <p:nvPr/>
          </p:nvSpPr>
          <p:spPr>
            <a:xfrm>
              <a:off x="5741789" y="4986758"/>
              <a:ext cx="498511" cy="935408"/>
            </a:xfrm>
            <a:prstGeom prst="arc">
              <a:avLst/>
            </a:prstGeom>
            <a:ln w="222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554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377" y="926459"/>
            <a:ext cx="4455402" cy="1039823"/>
          </a:xfrm>
          <a:prstGeom prst="rect">
            <a:avLst/>
          </a:prstGeom>
        </p:spPr>
      </p:pic>
      <p:sp>
        <p:nvSpPr>
          <p:cNvPr id="3" name="Shape 334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Nesterov Momentum update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177" y="10638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证明：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339" y="2539641"/>
            <a:ext cx="5584386" cy="30372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378" y="2149326"/>
            <a:ext cx="6478755" cy="2884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578" y="5622279"/>
            <a:ext cx="7309142" cy="37592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48000" y="4286655"/>
            <a:ext cx="4980562" cy="4993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hape 352"/>
          <p:cNvSpPr txBox="1"/>
          <p:nvPr/>
        </p:nvSpPr>
        <p:spPr>
          <a:xfrm>
            <a:off x="7261231" y="951305"/>
            <a:ext cx="3470591" cy="714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00FF"/>
                </a:solidFill>
              </a:rPr>
              <a:t> NAG= </a:t>
            </a:r>
          </a:p>
          <a:p>
            <a:r>
              <a:rPr lang="en" dirty="0">
                <a:solidFill>
                  <a:srgbClr val="FF00FF"/>
                </a:solidFill>
              </a:rPr>
              <a:t>Nesterov Accelerated Gradient</a:t>
            </a:r>
          </a:p>
        </p:txBody>
      </p:sp>
      <p:pic>
        <p:nvPicPr>
          <p:cNvPr id="12" name="Shape 3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2450" y="3479521"/>
            <a:ext cx="4019550" cy="13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8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671" y="1003968"/>
            <a:ext cx="3636750" cy="4839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Shape 351"/>
          <p:cNvCxnSpPr/>
          <p:nvPr/>
        </p:nvCxnSpPr>
        <p:spPr>
          <a:xfrm rot="10800000">
            <a:off x="7091977" y="1924342"/>
            <a:ext cx="998699" cy="109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8090675" y="1846033"/>
            <a:ext cx="2888400" cy="12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FF00FF"/>
                </a:solidFill>
              </a:rPr>
              <a:t>nag = </a:t>
            </a:r>
          </a:p>
          <a:p>
            <a:r>
              <a:rPr lang="en" sz="2400" dirty="0">
                <a:solidFill>
                  <a:srgbClr val="FF00FF"/>
                </a:solidFill>
              </a:rPr>
              <a:t>Nesterov Accelerated Gradient</a:t>
            </a:r>
          </a:p>
        </p:txBody>
      </p:sp>
    </p:spTree>
    <p:extLst>
      <p:ext uri="{BB962C8B-B14F-4D97-AF65-F5344CB8AC3E}">
        <p14:creationId xmlns:p14="http://schemas.microsoft.com/office/powerpoint/2010/main" val="184325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/>
        </p:nvSpPr>
        <p:spPr>
          <a:xfrm>
            <a:off x="1623847" y="174527"/>
            <a:ext cx="8123268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200" dirty="0">
                <a:solidFill>
                  <a:schemeClr val="bg1"/>
                </a:solidFill>
              </a:rPr>
              <a:t>AdaGrad </a:t>
            </a:r>
            <a:r>
              <a:rPr lang="zh-CN" altLang="en-US" sz="3200" dirty="0">
                <a:solidFill>
                  <a:schemeClr val="bg1"/>
                </a:solidFill>
              </a:rPr>
              <a:t>（</a:t>
            </a:r>
            <a:r>
              <a:rPr lang="en-US" altLang="zh-CN" sz="3200" dirty="0">
                <a:solidFill>
                  <a:schemeClr val="bg1"/>
                </a:solidFill>
              </a:rPr>
              <a:t>Adaptive Gradient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  <a:r>
              <a:rPr lang="en" sz="3200" dirty="0">
                <a:solidFill>
                  <a:schemeClr val="bg1"/>
                </a:solidFill>
              </a:rPr>
              <a:t>update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366763" cy="121808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/>
          <p:nvPr/>
        </p:nvSpPr>
        <p:spPr>
          <a:xfrm>
            <a:off x="5326546" y="2354867"/>
            <a:ext cx="3018899" cy="49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4442550" y="3112516"/>
            <a:ext cx="6010200" cy="6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</a:rPr>
              <a:t>Added element-wise scaling of the gradient based on the historical sum of squares in each dimension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8250002" y="66035"/>
            <a:ext cx="24179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</a:rPr>
              <a:t>[Duchi et al., 2011]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962615" y="4739268"/>
                <a:ext cx="21435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615" y="4739268"/>
                <a:ext cx="2143536" cy="553998"/>
              </a:xfrm>
              <a:prstGeom prst="rect">
                <a:avLst/>
              </a:prstGeom>
              <a:blipFill>
                <a:blip r:embed="rId4"/>
                <a:stretch>
                  <a:fillRect l="-1989" r="-1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62615" y="5293266"/>
                <a:ext cx="3051989" cy="1126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𝑠𝑞𝑟𝑡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615" y="5293266"/>
                <a:ext cx="3051989" cy="1126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2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 rot="5400000">
            <a:off x="5604429" y="3069504"/>
            <a:ext cx="5667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9" name="Shape 369"/>
          <p:cNvSpPr/>
          <p:nvPr/>
        </p:nvSpPr>
        <p:spPr>
          <a:xfrm rot="5400000">
            <a:off x="4790399" y="42433"/>
            <a:ext cx="21944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0" name="Shape 370"/>
          <p:cNvSpPr/>
          <p:nvPr/>
        </p:nvSpPr>
        <p:spPr>
          <a:xfrm rot="5400000">
            <a:off x="4956416" y="662487"/>
            <a:ext cx="18628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1" name="Shape 371"/>
          <p:cNvSpPr/>
          <p:nvPr/>
        </p:nvSpPr>
        <p:spPr>
          <a:xfrm rot="5400000">
            <a:off x="5158029" y="1414007"/>
            <a:ext cx="14592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Shape 372"/>
          <p:cNvSpPr/>
          <p:nvPr/>
        </p:nvSpPr>
        <p:spPr>
          <a:xfrm rot="5400000">
            <a:off x="5328064" y="2049305"/>
            <a:ext cx="11191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3" name="Shape 373"/>
          <p:cNvSpPr/>
          <p:nvPr/>
        </p:nvSpPr>
        <p:spPr>
          <a:xfrm rot="5400000">
            <a:off x="5479811" y="2615550"/>
            <a:ext cx="8155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3974377" y="4867588"/>
            <a:ext cx="135299" cy="1803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5797650" y="3956436"/>
            <a:ext cx="240600" cy="3208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6" name="Shape 376"/>
          <p:cNvSpPr txBox="1"/>
          <p:nvPr/>
        </p:nvSpPr>
        <p:spPr>
          <a:xfrm>
            <a:off x="2284202" y="52951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Q: What happens with AdaGrad?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AdaGrad update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 rot="5400000">
            <a:off x="5604429" y="3069504"/>
            <a:ext cx="5667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6" name="Shape 386"/>
          <p:cNvSpPr/>
          <p:nvPr/>
        </p:nvSpPr>
        <p:spPr>
          <a:xfrm rot="5400000">
            <a:off x="4790399" y="42433"/>
            <a:ext cx="21944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7" name="Shape 387"/>
          <p:cNvSpPr/>
          <p:nvPr/>
        </p:nvSpPr>
        <p:spPr>
          <a:xfrm rot="5400000">
            <a:off x="4956416" y="662487"/>
            <a:ext cx="18628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8" name="Shape 388"/>
          <p:cNvSpPr/>
          <p:nvPr/>
        </p:nvSpPr>
        <p:spPr>
          <a:xfrm rot="5400000">
            <a:off x="5158029" y="1414007"/>
            <a:ext cx="14592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9" name="Shape 389"/>
          <p:cNvSpPr/>
          <p:nvPr/>
        </p:nvSpPr>
        <p:spPr>
          <a:xfrm rot="5400000">
            <a:off x="5328064" y="2049305"/>
            <a:ext cx="11191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0" name="Shape 390"/>
          <p:cNvSpPr/>
          <p:nvPr/>
        </p:nvSpPr>
        <p:spPr>
          <a:xfrm rot="5400000">
            <a:off x="5479811" y="2615550"/>
            <a:ext cx="8155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3974377" y="4867588"/>
            <a:ext cx="135299" cy="1803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5797650" y="3956436"/>
            <a:ext cx="240600" cy="3208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2284202" y="52951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Q2: What happens to the step size over long time?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AdaGrad update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2146570" y="5662567"/>
            <a:ext cx="8216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中后期，分母上梯度累加的平方和会越来越大，使得参数更新量趋近于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，使得训练提前结束，无法学习</a:t>
            </a:r>
          </a:p>
        </p:txBody>
      </p:sp>
    </p:spTree>
    <p:extLst>
      <p:ext uri="{BB962C8B-B14F-4D97-AF65-F5344CB8AC3E}">
        <p14:creationId xmlns:p14="http://schemas.microsoft.com/office/powerpoint/2010/main" val="334926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8709" y="935245"/>
            <a:ext cx="7398607" cy="47724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04564" y="5707731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http://github.com/lilipads/gradient_descent_viz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99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18" y="899608"/>
            <a:ext cx="5642516" cy="50042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71304" y="160577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red:adagrad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27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RMSProp update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7332388" y="1416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</a:rPr>
              <a:t>[Tieleman and Hinton, 2012]</a:t>
            </a:r>
          </a:p>
        </p:txBody>
      </p:sp>
      <p:cxnSp>
        <p:nvCxnSpPr>
          <p:cNvPr id="405" name="Shape 405"/>
          <p:cNvCxnSpPr/>
          <p:nvPr/>
        </p:nvCxnSpPr>
        <p:spPr>
          <a:xfrm>
            <a:off x="4783825" y="2904968"/>
            <a:ext cx="0" cy="858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250" y="4056100"/>
            <a:ext cx="6210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1738575" y="4368435"/>
            <a:ext cx="6511500" cy="385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1791925" y="2002670"/>
            <a:ext cx="6511500" cy="314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776010" y="1405768"/>
                <a:ext cx="21435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010" y="1405768"/>
                <a:ext cx="2143536" cy="553998"/>
              </a:xfrm>
              <a:prstGeom prst="rect">
                <a:avLst/>
              </a:prstGeom>
              <a:blipFill>
                <a:blip r:embed="rId5"/>
                <a:stretch>
                  <a:fillRect l="-1994" r="-1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608741" y="4026140"/>
                <a:ext cx="3051989" cy="1126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𝑠𝑞𝑟𝑡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741" y="4026140"/>
                <a:ext cx="3051989" cy="11267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463380" y="2627969"/>
                <a:ext cx="33427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380" y="2627969"/>
                <a:ext cx="3342710" cy="553998"/>
              </a:xfrm>
              <a:prstGeom prst="rect">
                <a:avLst/>
              </a:prstGeom>
              <a:blipFill>
                <a:blip r:embed="rId7"/>
                <a:stretch>
                  <a:fillRect l="-182" t="-4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下箭头 1"/>
          <p:cNvSpPr/>
          <p:nvPr/>
        </p:nvSpPr>
        <p:spPr>
          <a:xfrm>
            <a:off x="9755594" y="1783796"/>
            <a:ext cx="379141" cy="702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Shape 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312" y="1908968"/>
            <a:ext cx="8765374" cy="2675933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1911452" y="234779"/>
            <a:ext cx="8339999" cy="1250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Lets see how well this works on the test set...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5893825" y="4845200"/>
            <a:ext cx="3795300" cy="6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15.5% accuracy! not bad!</a:t>
            </a:r>
          </a:p>
          <a:p>
            <a:r>
              <a:rPr lang="en" sz="2400" dirty="0"/>
              <a:t>(State of the art is ~95%)</a:t>
            </a:r>
          </a:p>
        </p:txBody>
      </p:sp>
    </p:spTree>
    <p:extLst>
      <p:ext uri="{BB962C8B-B14F-4D97-AF65-F5344CB8AC3E}">
        <p14:creationId xmlns:p14="http://schemas.microsoft.com/office/powerpoint/2010/main" val="421336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919" y="1279921"/>
            <a:ext cx="5869349" cy="443136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7779551" y="1279921"/>
            <a:ext cx="2789399" cy="142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Introduced in a slide in Geoff Hinton’s Coursera class, lecture 6</a:t>
            </a:r>
          </a:p>
        </p:txBody>
      </p:sp>
    </p:spTree>
    <p:extLst>
      <p:ext uri="{BB962C8B-B14F-4D97-AF65-F5344CB8AC3E}">
        <p14:creationId xmlns:p14="http://schemas.microsoft.com/office/powerpoint/2010/main" val="44883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24" y="1022969"/>
            <a:ext cx="5869349" cy="42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7697358" y="1022969"/>
            <a:ext cx="2789399" cy="142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Introduced in a slide in Geoff Hinton’s Coursera class, lecture 6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263" y="5375200"/>
            <a:ext cx="5476875" cy="76400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4" name="Shape 424"/>
          <p:cNvSpPr txBox="1"/>
          <p:nvPr/>
        </p:nvSpPr>
        <p:spPr>
          <a:xfrm>
            <a:off x="1812850" y="5375200"/>
            <a:ext cx="2434500" cy="93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Cited by several papers as:</a:t>
            </a:r>
          </a:p>
        </p:txBody>
      </p:sp>
    </p:spTree>
    <p:extLst>
      <p:ext uri="{BB962C8B-B14F-4D97-AF65-F5344CB8AC3E}">
        <p14:creationId xmlns:p14="http://schemas.microsoft.com/office/powerpoint/2010/main" val="35193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 descr="optim3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593" y="1047697"/>
            <a:ext cx="3636750" cy="48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3805004" y="2446895"/>
            <a:ext cx="1411200" cy="10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</a:rPr>
              <a:t>adagrad</a:t>
            </a:r>
          </a:p>
          <a:p>
            <a:r>
              <a:rPr lang="en" dirty="0"/>
              <a:t>rmsprop</a:t>
            </a:r>
          </a:p>
        </p:txBody>
      </p:sp>
      <p:cxnSp>
        <p:nvCxnSpPr>
          <p:cNvPr id="432" name="Shape 432"/>
          <p:cNvCxnSpPr/>
          <p:nvPr/>
        </p:nvCxnSpPr>
        <p:spPr>
          <a:xfrm rot="10800000">
            <a:off x="3835343" y="2193695"/>
            <a:ext cx="420900" cy="253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rmspro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4964" y="1140438"/>
            <a:ext cx="7427036" cy="46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0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Adam update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[Kingma and Ba, 2014]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(incomplete, but close)</a:t>
            </a:r>
          </a:p>
        </p:txBody>
      </p:sp>
    </p:spTree>
    <p:extLst>
      <p:ext uri="{BB962C8B-B14F-4D97-AF65-F5344CB8AC3E}">
        <p14:creationId xmlns:p14="http://schemas.microsoft.com/office/powerpoint/2010/main" val="39235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Adam update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[Kingma and Ba, 2014]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(incomplete, but close)</a:t>
            </a:r>
          </a:p>
        </p:txBody>
      </p:sp>
      <p:sp>
        <p:nvSpPr>
          <p:cNvPr id="451" name="Shape 451"/>
          <p:cNvSpPr/>
          <p:nvPr/>
        </p:nvSpPr>
        <p:spPr>
          <a:xfrm>
            <a:off x="1886705" y="2445653"/>
            <a:ext cx="6569099" cy="280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8544509" y="204384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momentum</a:t>
            </a:r>
          </a:p>
        </p:txBody>
      </p:sp>
      <p:sp>
        <p:nvSpPr>
          <p:cNvPr id="453" name="Shape 453"/>
          <p:cNvSpPr/>
          <p:nvPr/>
        </p:nvSpPr>
        <p:spPr>
          <a:xfrm>
            <a:off x="1885377" y="2769668"/>
            <a:ext cx="6569099" cy="619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x="8530735" y="320885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RMSProp-like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1883250" y="3695933"/>
            <a:ext cx="8145300" cy="11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Looks a bit like RMSProp with momentum</a:t>
            </a:r>
          </a:p>
        </p:txBody>
      </p:sp>
    </p:spTree>
    <p:extLst>
      <p:ext uri="{BB962C8B-B14F-4D97-AF65-F5344CB8AC3E}">
        <p14:creationId xmlns:p14="http://schemas.microsoft.com/office/powerpoint/2010/main" val="3586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Adam update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[Kingma and Ba, 2014]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(incomplete, but close)</a:t>
            </a:r>
          </a:p>
        </p:txBody>
      </p:sp>
      <p:sp>
        <p:nvSpPr>
          <p:cNvPr id="465" name="Shape 465"/>
          <p:cNvSpPr/>
          <p:nvPr/>
        </p:nvSpPr>
        <p:spPr>
          <a:xfrm>
            <a:off x="1886705" y="2445653"/>
            <a:ext cx="6569099" cy="280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6" name="Shape 466"/>
          <p:cNvSpPr txBox="1"/>
          <p:nvPr/>
        </p:nvSpPr>
        <p:spPr>
          <a:xfrm>
            <a:off x="8544509" y="204384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momentum</a:t>
            </a:r>
          </a:p>
        </p:txBody>
      </p:sp>
      <p:sp>
        <p:nvSpPr>
          <p:cNvPr id="467" name="Shape 467"/>
          <p:cNvSpPr/>
          <p:nvPr/>
        </p:nvSpPr>
        <p:spPr>
          <a:xfrm>
            <a:off x="1885377" y="2769668"/>
            <a:ext cx="6569099" cy="619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8530735" y="320885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RMSProp-like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1883250" y="3695933"/>
            <a:ext cx="8145300" cy="11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Looks a bit like RMSProp with momentum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100" y="4577300"/>
            <a:ext cx="6210300" cy="10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30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187" y="1598564"/>
            <a:ext cx="6306225" cy="285116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Adam update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[Kingma and Ba, 2014]</a:t>
            </a:r>
          </a:p>
        </p:txBody>
      </p:sp>
      <p:sp>
        <p:nvSpPr>
          <p:cNvPr id="479" name="Shape 479"/>
          <p:cNvSpPr/>
          <p:nvPr/>
        </p:nvSpPr>
        <p:spPr>
          <a:xfrm>
            <a:off x="1936627" y="3114035"/>
            <a:ext cx="6569099" cy="351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1936627" y="4071333"/>
            <a:ext cx="6569099" cy="28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8581975" y="4202667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RMSProp-like</a:t>
            </a:r>
          </a:p>
        </p:txBody>
      </p:sp>
      <p:sp>
        <p:nvSpPr>
          <p:cNvPr id="482" name="Shape 482"/>
          <p:cNvSpPr/>
          <p:nvPr/>
        </p:nvSpPr>
        <p:spPr>
          <a:xfrm>
            <a:off x="1936627" y="3510235"/>
            <a:ext cx="6569099" cy="5279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8576000" y="317483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bias correction</a:t>
            </a:r>
          </a:p>
          <a:p>
            <a:r>
              <a:rPr lang="en" sz="1200">
                <a:solidFill>
                  <a:srgbClr val="0000FF"/>
                </a:solidFill>
              </a:rPr>
              <a:t>(only relevant in first few iterations when t is small)</a:t>
            </a:r>
          </a:p>
        </p:txBody>
      </p:sp>
      <p:sp>
        <p:nvSpPr>
          <p:cNvPr id="484" name="Shape 484"/>
          <p:cNvSpPr/>
          <p:nvPr/>
        </p:nvSpPr>
        <p:spPr>
          <a:xfrm>
            <a:off x="1936627" y="2805921"/>
            <a:ext cx="6569099" cy="280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8594431" y="240411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momentum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813702" y="4875200"/>
            <a:ext cx="6569099" cy="8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The bias correction compensates for the fact that m,v are initialized at zero and need some time to “warm up”.</a:t>
            </a:r>
          </a:p>
        </p:txBody>
      </p:sp>
    </p:spTree>
    <p:extLst>
      <p:ext uri="{BB962C8B-B14F-4D97-AF65-F5344CB8AC3E}">
        <p14:creationId xmlns:p14="http://schemas.microsoft.com/office/powerpoint/2010/main" val="353651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1870627" y="71920"/>
            <a:ext cx="8607599" cy="863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SGD, SGD+Momentum, Adagrad, RMSProp, Adam all have </a:t>
            </a:r>
            <a:r>
              <a:rPr lang="en" sz="2400" b="1" dirty="0">
                <a:solidFill>
                  <a:schemeClr val="bg1"/>
                </a:solidFill>
              </a:rPr>
              <a:t>learning rate </a:t>
            </a:r>
            <a:r>
              <a:rPr lang="en" sz="2400" dirty="0">
                <a:solidFill>
                  <a:schemeClr val="bg1"/>
                </a:solidFill>
              </a:rPr>
              <a:t>as a hyperparameter.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061" y="1620101"/>
            <a:ext cx="3415625" cy="4107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6007902" y="3453235"/>
            <a:ext cx="4316399" cy="187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Q: Which one of these learning rates is best to use?</a:t>
            </a:r>
          </a:p>
        </p:txBody>
      </p:sp>
    </p:spTree>
    <p:extLst>
      <p:ext uri="{BB962C8B-B14F-4D97-AF65-F5344CB8AC3E}">
        <p14:creationId xmlns:p14="http://schemas.microsoft.com/office/powerpoint/2010/main" val="21834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1870627" y="82194"/>
            <a:ext cx="8607599" cy="8529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SGD, SGD+Momentum, Adagrad, RMSProp, Adam all have </a:t>
            </a:r>
            <a:r>
              <a:rPr lang="en" sz="2400" b="1" dirty="0">
                <a:solidFill>
                  <a:schemeClr val="bg1"/>
                </a:solidFill>
              </a:rPr>
              <a:t>learning rate </a:t>
            </a:r>
            <a:r>
              <a:rPr lang="en" sz="2400" dirty="0">
                <a:solidFill>
                  <a:schemeClr val="bg1"/>
                </a:solidFill>
              </a:rPr>
              <a:t>as a hyperparameter.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061" y="1620101"/>
            <a:ext cx="3415625" cy="4107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02" name="Shape 502"/>
          <p:cNvSpPr txBox="1"/>
          <p:nvPr/>
        </p:nvSpPr>
        <p:spPr>
          <a:xfrm>
            <a:off x="5774152" y="1458931"/>
            <a:ext cx="4703999" cy="42190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=&gt; Learning rate decay over time!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5774150" y="2321800"/>
            <a:ext cx="4703999" cy="33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step decay: </a:t>
            </a:r>
          </a:p>
          <a:p>
            <a:r>
              <a:rPr lang="en" dirty="0"/>
              <a:t>e.g. decay learning rate by half every few epochs.</a:t>
            </a:r>
          </a:p>
          <a:p>
            <a:endParaRPr dirty="0"/>
          </a:p>
          <a:p>
            <a:endParaRPr dirty="0"/>
          </a:p>
          <a:p>
            <a:r>
              <a:rPr lang="en" b="1" dirty="0"/>
              <a:t>exponential decay:</a:t>
            </a:r>
          </a:p>
          <a:p>
            <a:endParaRPr b="1" dirty="0"/>
          </a:p>
          <a:p>
            <a:endParaRPr b="1" dirty="0"/>
          </a:p>
          <a:p>
            <a:endParaRPr b="1" dirty="0"/>
          </a:p>
          <a:p>
            <a:r>
              <a:rPr lang="en" b="1" dirty="0"/>
              <a:t>1/t decay: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239" y="4098466"/>
            <a:ext cx="136207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239" y="5204200"/>
            <a:ext cx="19335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46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23618" y="3903502"/>
            <a:ext cx="6099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https://github.com/lilipads/gradient_descent_viz</a:t>
            </a:r>
          </a:p>
        </p:txBody>
      </p:sp>
      <p:sp>
        <p:nvSpPr>
          <p:cNvPr id="3" name="矩形 2"/>
          <p:cNvSpPr/>
          <p:nvPr/>
        </p:nvSpPr>
        <p:spPr>
          <a:xfrm>
            <a:off x="1809979" y="1791670"/>
            <a:ext cx="3695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Gradient Descent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337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Shape 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402" y="51669"/>
            <a:ext cx="7209299" cy="6018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05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604377" y="174167"/>
            <a:ext cx="8933099" cy="9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2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702130" y="1009404"/>
            <a:ext cx="8684570" cy="4818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/>
              <a:t>Simple Gradient Methods </a:t>
            </a:r>
            <a:r>
              <a:rPr lang="en" sz="2400" dirty="0"/>
              <a:t>like SGD can make adequate progress to an optimum when used on minibatches of data.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/>
              <a:t>Second-order</a:t>
            </a:r>
            <a:r>
              <a:rPr lang="en" sz="2400" dirty="0"/>
              <a:t> methods make much better progress toward the goal, but are more expensive and unstable.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/>
              <a:t>Convergence rates: </a:t>
            </a:r>
            <a:r>
              <a:rPr lang="en" sz="2400" dirty="0"/>
              <a:t>quadratic, linear, O(1/n).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/>
              <a:t>Momentum: </a:t>
            </a:r>
            <a:r>
              <a:rPr lang="en" sz="2400" dirty="0"/>
              <a:t>is another method to produce better effective gradients.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ADAGRAD, RMSprop diagonally scale the gradient. ADAM scales and applies momentum.</a:t>
            </a:r>
          </a:p>
        </p:txBody>
      </p:sp>
    </p:spTree>
    <p:extLst>
      <p:ext uri="{BB962C8B-B14F-4D97-AF65-F5344CB8AC3E}">
        <p14:creationId xmlns:p14="http://schemas.microsoft.com/office/powerpoint/2010/main" val="13481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402" y="51669"/>
            <a:ext cx="7209299" cy="601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527" y="3552626"/>
            <a:ext cx="548699" cy="979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87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53654</TotalTime>
  <Words>2223</Words>
  <Application>Microsoft Office PowerPoint</Application>
  <PresentationFormat>宽屏</PresentationFormat>
  <Paragraphs>637</Paragraphs>
  <Slides>80</Slides>
  <Notes>74</Notes>
  <HiddenSlides>0</HiddenSlides>
  <MMClips>5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80</vt:i4>
      </vt:variant>
    </vt:vector>
  </HeadingPairs>
  <TitlesOfParts>
    <vt:vector size="90" baseType="lpstr">
      <vt:lpstr>-apple-system</vt:lpstr>
      <vt:lpstr>方正舒体</vt:lpstr>
      <vt:lpstr>仿宋</vt:lpstr>
      <vt:lpstr>楷体</vt:lpstr>
      <vt:lpstr>宋体</vt:lpstr>
      <vt:lpstr>Arial</vt:lpstr>
      <vt:lpstr>Calibri</vt:lpstr>
      <vt:lpstr>Cambria Math</vt:lpstr>
      <vt:lpstr>Wingdings 2</vt:lpstr>
      <vt:lpstr>Clarity</vt:lpstr>
      <vt:lpstr>CN:CST31209 : Deep Learning and Big Data Intelligence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SGD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Huasha Zhao</dc:creator>
  <cp:lastModifiedBy>Alice</cp:lastModifiedBy>
  <cp:revision>1222</cp:revision>
  <cp:lastPrinted>2013-04-04T21:00:55Z</cp:lastPrinted>
  <dcterms:created xsi:type="dcterms:W3CDTF">2013-04-18T21:29:50Z</dcterms:created>
  <dcterms:modified xsi:type="dcterms:W3CDTF">2022-02-25T12:20:18Z</dcterms:modified>
</cp:coreProperties>
</file>